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998" r:id="rId2"/>
    <p:sldId id="999" r:id="rId3"/>
    <p:sldId id="1086" r:id="rId4"/>
    <p:sldId id="1095" r:id="rId5"/>
    <p:sldId id="1097" r:id="rId6"/>
    <p:sldId id="1098" r:id="rId7"/>
    <p:sldId id="1099" r:id="rId8"/>
    <p:sldId id="1101" r:id="rId9"/>
    <p:sldId id="1100" r:id="rId10"/>
    <p:sldId id="1102" r:id="rId11"/>
    <p:sldId id="1103" r:id="rId12"/>
    <p:sldId id="1104" r:id="rId13"/>
    <p:sldId id="1105" r:id="rId14"/>
    <p:sldId id="1106" r:id="rId15"/>
    <p:sldId id="1107" r:id="rId16"/>
    <p:sldId id="1108" r:id="rId17"/>
    <p:sldId id="1109" r:id="rId18"/>
    <p:sldId id="1110" r:id="rId19"/>
    <p:sldId id="1118" r:id="rId20"/>
    <p:sldId id="1119" r:id="rId21"/>
  </p:sldIdLst>
  <p:sldSz cx="9906000" cy="6858000" type="A4"/>
  <p:notesSz cx="10234613" cy="7099300"/>
  <p:defaultTextStyle>
    <a:defPPr>
      <a:defRPr lang="ko-KR"/>
    </a:defPPr>
    <a:lvl1pPr marL="0" algn="l" defTabSz="9142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4" algn="l" defTabSz="9142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8" algn="l" defTabSz="9142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43" algn="l" defTabSz="9142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56" algn="l" defTabSz="9142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70" algn="l" defTabSz="9142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84" algn="l" defTabSz="9142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99" algn="l" defTabSz="9142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13" algn="l" defTabSz="91422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9">
          <p15:clr>
            <a:srgbClr val="A4A3A4"/>
          </p15:clr>
        </p15:guide>
        <p15:guide id="2" orient="horz">
          <p15:clr>
            <a:srgbClr val="A4A3A4"/>
          </p15:clr>
        </p15:guide>
        <p15:guide id="3" orient="horz" pos="196">
          <p15:clr>
            <a:srgbClr val="A4A3A4"/>
          </p15:clr>
        </p15:guide>
        <p15:guide id="4" orient="horz" pos="4124">
          <p15:clr>
            <a:srgbClr val="A4A3A4"/>
          </p15:clr>
        </p15:guide>
        <p15:guide id="5" orient="horz" pos="1178">
          <p15:clr>
            <a:srgbClr val="A4A3A4"/>
          </p15:clr>
        </p15:guide>
        <p15:guide id="6" orient="horz" pos="1027">
          <p15:clr>
            <a:srgbClr val="A4A3A4"/>
          </p15:clr>
        </p15:guide>
        <p15:guide id="7" orient="horz" pos="3973">
          <p15:clr>
            <a:srgbClr val="A4A3A4"/>
          </p15:clr>
        </p15:guide>
        <p15:guide id="8" pos="6065">
          <p15:clr>
            <a:srgbClr val="A4A3A4"/>
          </p15:clr>
        </p15:guide>
        <p15:guide id="9" pos="99">
          <p15:clr>
            <a:srgbClr val="A4A3A4"/>
          </p15:clr>
        </p15:guide>
        <p15:guide id="10" pos="175">
          <p15:clr>
            <a:srgbClr val="A4A3A4"/>
          </p15:clr>
        </p15:guide>
        <p15:guide id="11" pos="6141">
          <p15:clr>
            <a:srgbClr val="A4A3A4"/>
          </p15:clr>
        </p15:guide>
        <p15:guide id="12" pos="3271">
          <p15:clr>
            <a:srgbClr val="A4A3A4"/>
          </p15:clr>
        </p15:guide>
        <p15:guide id="13" pos="3120">
          <p15:clr>
            <a:srgbClr val="A4A3A4"/>
          </p15:clr>
        </p15:guide>
        <p15:guide id="14" pos="29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C" initials="H" lastIdx="0" clrIdx="0">
    <p:extLst>
      <p:ext uri="{19B8F6BF-5375-455C-9EA6-DF929625EA0E}">
        <p15:presenceInfo xmlns:p15="http://schemas.microsoft.com/office/powerpoint/2012/main" userId="bfd66bd3dfb187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3F7BB"/>
    <a:srgbClr val="FFFFFF"/>
    <a:srgbClr val="0053BB"/>
    <a:srgbClr val="0000C8"/>
    <a:srgbClr val="808080"/>
    <a:srgbClr val="10253F"/>
    <a:srgbClr val="FFFF99"/>
    <a:srgbClr val="4476B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47" autoAdjust="0"/>
    <p:restoredTop sz="99654" autoAdjust="0"/>
  </p:normalViewPr>
  <p:slideViewPr>
    <p:cSldViewPr showGuides="1">
      <p:cViewPr varScale="1">
        <p:scale>
          <a:sx n="111" d="100"/>
          <a:sy n="111" d="100"/>
        </p:scale>
        <p:origin x="1920" y="114"/>
      </p:cViewPr>
      <p:guideLst>
        <p:guide orient="horz" pos="1329"/>
        <p:guide orient="horz"/>
        <p:guide orient="horz" pos="196"/>
        <p:guide orient="horz" pos="4124"/>
        <p:guide orient="horz" pos="1178"/>
        <p:guide orient="horz" pos="1027"/>
        <p:guide orient="horz" pos="3973"/>
        <p:guide pos="6065"/>
        <p:guide pos="99"/>
        <p:guide pos="175"/>
        <p:guide pos="6141"/>
        <p:guide pos="3271"/>
        <p:guide pos="3120"/>
        <p:guide pos="29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296"/>
    </p:cViewPr>
  </p:sorterViewPr>
  <p:notesViewPr>
    <p:cSldViewPr>
      <p:cViewPr varScale="1">
        <p:scale>
          <a:sx n="79" d="100"/>
          <a:sy n="79" d="100"/>
        </p:scale>
        <p:origin x="-3360" y="-96"/>
      </p:cViewPr>
      <p:guideLst>
        <p:guide orient="horz" pos="2237"/>
        <p:guide pos="3224"/>
      </p:guideLst>
    </p:cSldViewPr>
  </p:notesViewPr>
  <p:gridSpacing cx="119895" cy="119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2" y="7"/>
            <a:ext cx="4434999" cy="354964"/>
          </a:xfrm>
          <a:prstGeom prst="rect">
            <a:avLst/>
          </a:prstGeom>
        </p:spPr>
        <p:txBody>
          <a:bodyPr vert="horz" lIns="93071" tIns="46536" rIns="93071" bIns="4653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56" y="7"/>
            <a:ext cx="4434999" cy="354964"/>
          </a:xfrm>
          <a:prstGeom prst="rect">
            <a:avLst/>
          </a:prstGeom>
        </p:spPr>
        <p:txBody>
          <a:bodyPr vert="horz" lIns="93071" tIns="46536" rIns="93071" bIns="46536" rtlCol="0"/>
          <a:lstStyle>
            <a:lvl1pPr algn="r">
              <a:defRPr sz="1300"/>
            </a:lvl1pPr>
          </a:lstStyle>
          <a:p>
            <a:fld id="{D780D236-EBA9-4BDE-B0B8-0BC1BA3CC9EE}" type="datetimeFigureOut">
              <a:rPr lang="ko-KR" altLang="en-US" smtClean="0"/>
              <a:pPr/>
              <a:t>2024-09-22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2" y="6743107"/>
            <a:ext cx="4434999" cy="354964"/>
          </a:xfrm>
          <a:prstGeom prst="rect">
            <a:avLst/>
          </a:prstGeom>
        </p:spPr>
        <p:txBody>
          <a:bodyPr vert="horz" lIns="93071" tIns="46536" rIns="93071" bIns="4653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56" y="6743107"/>
            <a:ext cx="4434999" cy="354964"/>
          </a:xfrm>
          <a:prstGeom prst="rect">
            <a:avLst/>
          </a:prstGeom>
        </p:spPr>
        <p:txBody>
          <a:bodyPr vert="horz" lIns="93071" tIns="46536" rIns="93071" bIns="46536" rtlCol="0" anchor="b"/>
          <a:lstStyle>
            <a:lvl1pPr algn="r">
              <a:defRPr sz="1300"/>
            </a:lvl1pPr>
          </a:lstStyle>
          <a:p>
            <a:fld id="{DF880A01-321C-4B66-8FAD-BAE655F95B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284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2" y="7"/>
            <a:ext cx="4434999" cy="354964"/>
          </a:xfrm>
          <a:prstGeom prst="rect">
            <a:avLst/>
          </a:prstGeom>
        </p:spPr>
        <p:txBody>
          <a:bodyPr vert="horz" lIns="93071" tIns="46536" rIns="93071" bIns="4653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56" y="7"/>
            <a:ext cx="4434999" cy="354964"/>
          </a:xfrm>
          <a:prstGeom prst="rect">
            <a:avLst/>
          </a:prstGeom>
        </p:spPr>
        <p:txBody>
          <a:bodyPr vert="horz" lIns="93071" tIns="46536" rIns="93071" bIns="46536" rtlCol="0"/>
          <a:lstStyle>
            <a:lvl1pPr algn="r">
              <a:defRPr sz="1300"/>
            </a:lvl1pPr>
          </a:lstStyle>
          <a:p>
            <a:fld id="{6EFCCE34-D780-468B-B2C5-429ACFC42CDC}" type="datetimeFigureOut">
              <a:rPr lang="ko-KR" altLang="en-US" smtClean="0"/>
              <a:pPr/>
              <a:t>2024-09-22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90875" y="531813"/>
            <a:ext cx="3852863" cy="2668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71" tIns="46536" rIns="93071" bIns="4653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372173"/>
            <a:ext cx="8187690" cy="3194681"/>
          </a:xfrm>
          <a:prstGeom prst="rect">
            <a:avLst/>
          </a:prstGeom>
        </p:spPr>
        <p:txBody>
          <a:bodyPr vert="horz" lIns="93071" tIns="46536" rIns="93071" bIns="4653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2" y="6743107"/>
            <a:ext cx="4434999" cy="354964"/>
          </a:xfrm>
          <a:prstGeom prst="rect">
            <a:avLst/>
          </a:prstGeom>
        </p:spPr>
        <p:txBody>
          <a:bodyPr vert="horz" lIns="93071" tIns="46536" rIns="93071" bIns="4653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56" y="6743107"/>
            <a:ext cx="4434999" cy="354964"/>
          </a:xfrm>
          <a:prstGeom prst="rect">
            <a:avLst/>
          </a:prstGeom>
        </p:spPr>
        <p:txBody>
          <a:bodyPr vert="horz" lIns="93071" tIns="46536" rIns="93071" bIns="46536" rtlCol="0" anchor="b"/>
          <a:lstStyle>
            <a:lvl1pPr algn="r">
              <a:defRPr sz="1300"/>
            </a:lvl1pPr>
          </a:lstStyle>
          <a:p>
            <a:fld id="{6B5F4931-96B1-46A0-A126-B77E8D0577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9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582355" y="5348760"/>
            <a:ext cx="4031590" cy="1067412"/>
          </a:xfrm>
          <a:prstGeom prst="rect">
            <a:avLst/>
          </a:prstGeom>
        </p:spPr>
        <p:txBody>
          <a:bodyPr anchor="t"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42055" y="1782248"/>
            <a:ext cx="7433005" cy="534546"/>
          </a:xfrm>
          <a:prstGeom prst="rect">
            <a:avLst/>
          </a:prstGeom>
        </p:spPr>
        <p:txBody>
          <a:bodyPr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600" b="1" kern="0" spc="0" baseline="0" dirty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867581" y="2441196"/>
            <a:ext cx="8699752" cy="328978"/>
          </a:xfrm>
          <a:prstGeom prst="rect">
            <a:avLst/>
          </a:prstGeom>
        </p:spPr>
        <p:txBody>
          <a:bodyPr anchor="t"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582355" y="4711197"/>
            <a:ext cx="4031590" cy="328978"/>
          </a:xfrm>
          <a:prstGeom prst="rect">
            <a:avLst/>
          </a:prstGeom>
        </p:spPr>
        <p:txBody>
          <a:bodyPr anchor="t"/>
          <a:lstStyle>
            <a:lvl1pPr marL="0" indent="0" algn="l" defTabSz="914228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500" kern="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7" name="그림 6" descr="가로모티프색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6" y="2316794"/>
            <a:ext cx="8985600" cy="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3"/>
          <p:cNvSpPr>
            <a:spLocks noGrp="1"/>
          </p:cNvSpPr>
          <p:nvPr>
            <p:ph sz="quarter" idx="12"/>
          </p:nvPr>
        </p:nvSpPr>
        <p:spPr>
          <a:xfrm>
            <a:off x="277618" y="697989"/>
            <a:ext cx="9350569" cy="734930"/>
          </a:xfrm>
          <a:prstGeom prst="rect">
            <a:avLst/>
          </a:prstGeom>
        </p:spPr>
        <p:txBody>
          <a:bodyPr tIns="72000" bIns="72000" anchor="t"/>
          <a:lstStyle>
            <a:lvl1pPr marL="0" indent="0" algn="l" defTabSz="914228" rtl="0" eaLnBrk="1" fontAlgn="base" latinLnBrk="0" hangingPunct="1">
              <a:lnSpc>
                <a:spcPct val="130000"/>
              </a:lnSpc>
              <a:buFont typeface="맑은 고딕" panose="020B0503020000020004" pitchFamily="50" charset="-127"/>
              <a:buNone/>
              <a:defRPr lang="ko-KR" altLang="en-US" sz="14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pic>
        <p:nvPicPr>
          <p:cNvPr id="1028" name="Picture 4" descr="C:\Users\hdec\Desktop\무제-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0" y="551520"/>
            <a:ext cx="9416432" cy="7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3"/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  <a:prstGeom prst="rect">
            <a:avLst/>
          </a:prstGeom>
        </p:spPr>
        <p:txBody>
          <a:bodyPr/>
          <a:lstStyle>
            <a:lvl1pPr marL="0" indent="0" algn="l" defTabSz="914228" rtl="0" eaLnBrk="1" fontAlgn="base" latinLnBrk="0" hangingPunct="1">
              <a:lnSpc>
                <a:spcPct val="100000"/>
              </a:lnSpc>
              <a:buFont typeface="맑은 고딕" panose="020B0503020000020004" pitchFamily="50" charset="-127"/>
              <a:buNone/>
              <a:defRPr lang="ko-KR" alt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내용 개체 틀 3"/>
          <p:cNvSpPr>
            <a:spLocks noGrp="1"/>
          </p:cNvSpPr>
          <p:nvPr>
            <p:ph sz="quarter" idx="14"/>
          </p:nvPr>
        </p:nvSpPr>
        <p:spPr>
          <a:xfrm>
            <a:off x="5068791" y="184947"/>
            <a:ext cx="4559398" cy="374625"/>
          </a:xfrm>
          <a:prstGeom prst="rect">
            <a:avLst/>
          </a:prstGeom>
        </p:spPr>
        <p:txBody>
          <a:bodyPr/>
          <a:lstStyle>
            <a:lvl1pPr marL="0" indent="0" algn="l" defTabSz="914228" rtl="0" eaLnBrk="1" fontAlgn="base" latinLnBrk="0" hangingPunct="1">
              <a:lnSpc>
                <a:spcPct val="100000"/>
              </a:lnSpc>
              <a:buFontTx/>
              <a:buNone/>
              <a:defRPr lang="ko-KR" altLang="en-US" sz="16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144000" indent="0">
              <a:lnSpc>
                <a:spcPct val="150000"/>
              </a:lnSpc>
              <a:buFont typeface="+mj-lt"/>
              <a:buNone/>
              <a:defRPr sz="1100"/>
            </a:lvl2pPr>
            <a:lvl3pPr marL="432000" indent="-171450">
              <a:lnSpc>
                <a:spcPct val="150000"/>
              </a:lnSpc>
              <a:buFont typeface="맑은 고딕" panose="020B0503020000020004" pitchFamily="50" charset="-127"/>
              <a:buChar char="–"/>
              <a:defRPr sz="1000"/>
            </a:lvl3pPr>
            <a:lvl4pPr marL="1371342" indent="0"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22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6" indent="-342836" algn="l" defTabSz="91422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10" indent="-285697" algn="l" defTabSz="91422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5" indent="-228557" algn="l" defTabSz="91422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9" indent="-228557" algn="l" defTabSz="91422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13" indent="-228557" algn="l" defTabSz="91422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27" indent="-228557" algn="l" defTabSz="91422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42" indent="-228557" algn="l" defTabSz="91422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54" indent="-228557" algn="l" defTabSz="91422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69" indent="-228557" algn="l" defTabSz="91422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2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4" algn="l" defTabSz="91422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8" algn="l" defTabSz="91422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3" algn="l" defTabSz="91422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56" algn="l" defTabSz="91422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70" algn="l" defTabSz="91422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84" algn="l" defTabSz="91422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99" algn="l" defTabSz="91422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13" algn="l" defTabSz="91422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bsher.sa/wps/portal/individuals/Home/homepublic/!ut/p/z1/04_Sj9CPykssy0xPLMnMz0vMAfIjo8zi3Q0NHT2M3A183N2DjAwCnR0Njc0dnQwtDE31wwkpiAJKG-AAjgZA_VFYlDgaOAUZORkbGLj7G2FVgGJGcGKRfkFuhEGWiaMiAOt-JZw!/dz/d5/L0lHSkovd0RNQUZrQUVnQSEhLzROVkUvZW4!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aps.app.goo.gl/JkW6ULXvf17utYT5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사우디 입국 후 </a:t>
            </a: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IQAMA </a:t>
            </a:r>
            <a:r>
              <a:rPr lang="ko-KR" altLang="en-US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등 발급 절차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82355" y="2460995"/>
            <a:ext cx="8699752" cy="328978"/>
          </a:xfrm>
        </p:spPr>
        <p:txBody>
          <a:bodyPr/>
          <a:lstStyle/>
          <a:p>
            <a:r>
              <a:rPr lang="ko-KR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사우디 </a:t>
            </a: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STA1 </a:t>
            </a:r>
            <a:r>
              <a:rPr lang="ko-KR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현장</a:t>
            </a:r>
            <a:r>
              <a:rPr lang="en-US" altLang="ko-KR" sz="1200" i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AMIRAL PROJECT PKG - 1 (Mixed Feed Cracker and Refinery Off Gases)</a:t>
            </a:r>
            <a:endParaRPr lang="ko-KR" alt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pc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2024. 09. 22</a:t>
            </a:r>
            <a:endParaRPr lang="ko-KR" altLang="en-US" spc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6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46167"/>
              </p:ext>
            </p:extLst>
          </p:nvPr>
        </p:nvGraphicFramePr>
        <p:xfrm>
          <a:off x="8478838" y="441129"/>
          <a:ext cx="1154112" cy="756000"/>
        </p:xfrm>
        <a:graphic>
          <a:graphicData uri="http://schemas.openxmlformats.org/drawingml/2006/table">
            <a:tbl>
              <a:tblPr/>
              <a:tblGrid>
                <a:gridCol w="3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en-US" altLang="ko-KR" sz="11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의사결정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●</a:t>
                      </a:r>
                      <a:endParaRPr kumimoji="0" lang="en-US" altLang="ko-KR" sz="1100" b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정보전달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kumimoji="0" lang="en-US" altLang="ko-KR" sz="11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0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지시사항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582355" y="6122142"/>
            <a:ext cx="4031590" cy="328978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STA1 </a:t>
            </a:r>
            <a:r>
              <a:rPr lang="ko-KR" altLang="en-US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현장 관리팀 노무파트</a:t>
            </a:r>
            <a:endParaRPr lang="ko-KR" altLang="en-US" b="1" spc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16" y="6157091"/>
            <a:ext cx="1801372" cy="2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4. </a:t>
            </a:r>
            <a:r>
              <a:rPr lang="ko-KR" altLang="en-US" sz="20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발급 세부 절차 안내</a:t>
            </a:r>
            <a:endParaRPr lang="en-US" altLang="ko-KR" sz="20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SCE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등록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Text Box 57">
            <a:extLst>
              <a:ext uri="{FF2B5EF4-FFF2-40B4-BE49-F238E27FC236}">
                <a16:creationId xmlns:a16="http://schemas.microsoft.com/office/drawing/2014/main" id="{311EBE03-BD21-94A2-8919-7FE5F1A46A3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71531" y="3899883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참고</a:t>
            </a: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등록비용 완료 화면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 Box 57">
            <a:extLst>
              <a:ext uri="{FF2B5EF4-FFF2-40B4-BE49-F238E27FC236}">
                <a16:creationId xmlns:a16="http://schemas.microsoft.com/office/drawing/2014/main" id="{4493CB46-CBB7-D207-E0AD-E263C613EC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644352" y="3600698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참고</a:t>
            </a: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등록</a:t>
            </a: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1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맴버쉽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비용 완료 화면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7929B7-27DE-6934-4451-9E197BA1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5" y="1089374"/>
            <a:ext cx="4324350" cy="2752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A244AC-69EC-B9A4-6497-D622A3D7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340" y="4028475"/>
            <a:ext cx="42957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4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4. </a:t>
            </a:r>
            <a:r>
              <a:rPr lang="ko-KR" altLang="en-US" sz="20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발급 세부 절차 안내</a:t>
            </a:r>
            <a:endParaRPr lang="en-US" altLang="ko-KR" sz="20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IQAMA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발급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7FAA1-F003-2196-88F7-D95B5D3BA0EE}"/>
              </a:ext>
            </a:extLst>
          </p:cNvPr>
          <p:cNvGrpSpPr/>
          <p:nvPr/>
        </p:nvGrpSpPr>
        <p:grpSpPr>
          <a:xfrm>
            <a:off x="816622" y="1097764"/>
            <a:ext cx="8272755" cy="772601"/>
            <a:chOff x="876570" y="1150984"/>
            <a:chExt cx="8272755" cy="21581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0C7980-C2BD-68B3-E74F-DB1D7BC7AF81}"/>
                </a:ext>
              </a:extLst>
            </p:cNvPr>
            <p:cNvSpPr/>
            <p:nvPr/>
          </p:nvSpPr>
          <p:spPr>
            <a:xfrm>
              <a:off x="876570" y="1150984"/>
              <a:ext cx="8272755" cy="2158121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35404-0618-CDE2-3EF6-A76B4DAB22E4}"/>
                </a:ext>
              </a:extLst>
            </p:cNvPr>
            <p:cNvSpPr txBox="1"/>
            <p:nvPr/>
          </p:nvSpPr>
          <p:spPr>
            <a:xfrm>
              <a:off x="876570" y="1181077"/>
              <a:ext cx="7822614" cy="847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SCE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 시점 기준 약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2~3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소요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지사에서 일괄 수령하여 각 프로젝트로 전달하므로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실제 수령기간까지는 약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가량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더 소요됨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</p:txBody>
        </p:sp>
      </p:grpSp>
      <p:sp>
        <p:nvSpPr>
          <p:cNvPr id="8" name="Text Box 57">
            <a:extLst>
              <a:ext uri="{FF2B5EF4-FFF2-40B4-BE49-F238E27FC236}">
                <a16:creationId xmlns:a16="http://schemas.microsoft.com/office/drawing/2014/main" id="{B08BE174-89DD-94D0-E472-E942958DFBB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14260" y="4724034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예시</a:t>
            </a: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IQAMA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4C7EE2A-549D-6912-F688-9D42FB5E9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70" y="2094151"/>
            <a:ext cx="4157859" cy="26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4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5.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 절차 안내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홈페이지 가입 및 지문 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7FAA1-F003-2196-88F7-D95B5D3BA0EE}"/>
              </a:ext>
            </a:extLst>
          </p:cNvPr>
          <p:cNvGrpSpPr/>
          <p:nvPr/>
        </p:nvGrpSpPr>
        <p:grpSpPr>
          <a:xfrm>
            <a:off x="816622" y="1097764"/>
            <a:ext cx="8272755" cy="1037951"/>
            <a:chOff x="876570" y="1150984"/>
            <a:chExt cx="8272755" cy="31628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0C7980-C2BD-68B3-E74F-DB1D7BC7AF81}"/>
                </a:ext>
              </a:extLst>
            </p:cNvPr>
            <p:cNvSpPr/>
            <p:nvPr/>
          </p:nvSpPr>
          <p:spPr>
            <a:xfrm>
              <a:off x="876570" y="1150984"/>
              <a:ext cx="8272755" cy="3162835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35404-0618-CDE2-3EF6-A76B4DAB22E4}"/>
                </a:ext>
              </a:extLst>
            </p:cNvPr>
            <p:cNvSpPr txBox="1"/>
            <p:nvPr/>
          </p:nvSpPr>
          <p:spPr>
            <a:xfrm>
              <a:off x="876570" y="1181076"/>
              <a:ext cx="7822614" cy="263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Absher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홈페이지에서 회원가입 후 지문인식 기계에서 지문등록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회원가입 후 어플리케이션 미리 다운로드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회원가입 먼저 진행 후 지문인식 기계에서 지문 등록 권장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9FB69-8E0A-A639-5F6C-585450BF50FF}"/>
              </a:ext>
            </a:extLst>
          </p:cNvPr>
          <p:cNvGrpSpPr/>
          <p:nvPr/>
        </p:nvGrpSpPr>
        <p:grpSpPr>
          <a:xfrm>
            <a:off x="816622" y="2649130"/>
            <a:ext cx="8272755" cy="420185"/>
            <a:chOff x="876570" y="1150984"/>
            <a:chExt cx="8272755" cy="36952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6B80AD-EAF1-62B8-7075-53C23A2DFC67}"/>
                </a:ext>
              </a:extLst>
            </p:cNvPr>
            <p:cNvSpPr/>
            <p:nvPr/>
          </p:nvSpPr>
          <p:spPr>
            <a:xfrm>
              <a:off x="876570" y="1150984"/>
              <a:ext cx="8272755" cy="3695296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77BD6C-66A0-FEB6-880B-29BF4A9A2D8D}"/>
                </a:ext>
              </a:extLst>
            </p:cNvPr>
            <p:cNvSpPr txBox="1"/>
            <p:nvPr/>
          </p:nvSpPr>
          <p:spPr>
            <a:xfrm>
              <a:off x="876570" y="1181076"/>
              <a:ext cx="7822614" cy="1393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hlinkClick r:id="rId2"/>
                </a:rPr>
                <a:t>Home (absher.sa)</a:t>
              </a:r>
              <a:r>
                <a:rPr lang="en-US" altLang="ko-KR" sz="1400" dirty="0"/>
                <a:t>  </a:t>
              </a:r>
              <a:r>
                <a:rPr lang="ko-KR" altLang="en-US" sz="1400" dirty="0"/>
                <a:t>←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홈페이지에서 회원가입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" name="Text Box 57">
            <a:extLst>
              <a:ext uri="{FF2B5EF4-FFF2-40B4-BE49-F238E27FC236}">
                <a16:creationId xmlns:a16="http://schemas.microsoft.com/office/drawing/2014/main" id="{B0BC5FF7-616C-795C-3322-0E7C1E22CC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2285307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1-1)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회원가입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71A35C-699C-6289-E56D-E13D5F8F1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13"/>
          <a:stretch/>
        </p:blipFill>
        <p:spPr>
          <a:xfrm>
            <a:off x="816622" y="3227156"/>
            <a:ext cx="2337953" cy="27486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4DA3F1-53B5-52D4-1B93-E457240A8403}"/>
              </a:ext>
            </a:extLst>
          </p:cNvPr>
          <p:cNvSpPr/>
          <p:nvPr/>
        </p:nvSpPr>
        <p:spPr>
          <a:xfrm>
            <a:off x="876570" y="4388160"/>
            <a:ext cx="839265" cy="2390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E88FAF-14B5-C7A0-842F-43E598CCECBC}"/>
              </a:ext>
            </a:extLst>
          </p:cNvPr>
          <p:cNvSpPr/>
          <p:nvPr/>
        </p:nvSpPr>
        <p:spPr>
          <a:xfrm>
            <a:off x="1476684" y="4700048"/>
            <a:ext cx="704514" cy="170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2B54AAD-FEE2-36F9-98A2-49E291691CFC}"/>
              </a:ext>
            </a:extLst>
          </p:cNvPr>
          <p:cNvSpPr/>
          <p:nvPr/>
        </p:nvSpPr>
        <p:spPr>
          <a:xfrm rot="16200000">
            <a:off x="3480708" y="4494713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7FC66A-C2E8-D255-1C56-291AC1AE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220" y="3227156"/>
            <a:ext cx="2530700" cy="327527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5D8170-BDF9-8F40-39ED-19697BC181A8}"/>
              </a:ext>
            </a:extLst>
          </p:cNvPr>
          <p:cNvSpPr/>
          <p:nvPr/>
        </p:nvSpPr>
        <p:spPr>
          <a:xfrm>
            <a:off x="5552475" y="3507331"/>
            <a:ext cx="2036090" cy="15079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① </a:t>
            </a:r>
            <a:r>
              <a:rPr lang="en-US" altLang="ko-KR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IQAMA </a:t>
            </a:r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번호 기입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0648A2-1B00-C902-04BD-B581072092D2}"/>
              </a:ext>
            </a:extLst>
          </p:cNvPr>
          <p:cNvSpPr/>
          <p:nvPr/>
        </p:nvSpPr>
        <p:spPr>
          <a:xfrm>
            <a:off x="5552475" y="3665172"/>
            <a:ext cx="2036090" cy="15079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② 현지 연락처 기입</a:t>
            </a:r>
            <a:endParaRPr lang="en-US" altLang="ko-KR" sz="1200" kern="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7DF8C3-C859-3FB7-370D-DF3736A52211}"/>
              </a:ext>
            </a:extLst>
          </p:cNvPr>
          <p:cNvSpPr/>
          <p:nvPr/>
        </p:nvSpPr>
        <p:spPr>
          <a:xfrm>
            <a:off x="5552475" y="3777868"/>
            <a:ext cx="2036090" cy="31664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③ 개인 이메일 주소 기입</a:t>
            </a:r>
            <a:endParaRPr lang="en-US" altLang="ko-KR" sz="1200" kern="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D0981A-C04D-8BF7-33CC-5B20A2BA80AB}"/>
              </a:ext>
            </a:extLst>
          </p:cNvPr>
          <p:cNvSpPr/>
          <p:nvPr/>
        </p:nvSpPr>
        <p:spPr>
          <a:xfrm>
            <a:off x="5618875" y="4235494"/>
            <a:ext cx="2036090" cy="15079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④ 아이디 기입</a:t>
            </a:r>
            <a:endParaRPr lang="en-US" altLang="ko-KR" sz="1200" kern="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04C24E-55E0-34CC-2987-E4F67095032A}"/>
              </a:ext>
            </a:extLst>
          </p:cNvPr>
          <p:cNvSpPr/>
          <p:nvPr/>
        </p:nvSpPr>
        <p:spPr>
          <a:xfrm>
            <a:off x="5618875" y="4668258"/>
            <a:ext cx="2036090" cy="15079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⑤ 비밀번호 기입</a:t>
            </a:r>
            <a:endParaRPr lang="en-US" altLang="ko-KR" sz="1200" kern="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A1294F-F794-C8E3-1875-2FD23E072BB9}"/>
              </a:ext>
            </a:extLst>
          </p:cNvPr>
          <p:cNvSpPr/>
          <p:nvPr/>
        </p:nvSpPr>
        <p:spPr>
          <a:xfrm>
            <a:off x="5618875" y="5306734"/>
            <a:ext cx="2036090" cy="15079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ko-KR" altLang="en-US" sz="1200" kern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⑥ 비밀번호 확인</a:t>
            </a:r>
            <a:endParaRPr lang="en-US" altLang="ko-KR" sz="1200" kern="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4092F6-CD10-2361-2C23-B8B30DC464CE}"/>
              </a:ext>
            </a:extLst>
          </p:cNvPr>
          <p:cNvSpPr/>
          <p:nvPr/>
        </p:nvSpPr>
        <p:spPr>
          <a:xfrm>
            <a:off x="5618875" y="5564762"/>
            <a:ext cx="2036090" cy="15079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⑦ </a:t>
            </a:r>
            <a:r>
              <a:rPr lang="en-US" altLang="ko-KR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English </a:t>
            </a:r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선택</a:t>
            </a:r>
            <a:endParaRPr lang="en-US" altLang="ko-KR" sz="1200" kern="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0C072C-9485-D9B6-74AB-9204BFFBA73D}"/>
              </a:ext>
            </a:extLst>
          </p:cNvPr>
          <p:cNvSpPr/>
          <p:nvPr/>
        </p:nvSpPr>
        <p:spPr>
          <a:xfrm>
            <a:off x="5672370" y="5775566"/>
            <a:ext cx="2036090" cy="15079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⑧ 보안코드 기입</a:t>
            </a:r>
            <a:endParaRPr lang="en-US" altLang="ko-KR" sz="1200" kern="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26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5.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 절차 안내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홈페이지 가입 및 지문 등록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9FB69-8E0A-A639-5F6C-585450BF50FF}"/>
              </a:ext>
            </a:extLst>
          </p:cNvPr>
          <p:cNvGrpSpPr/>
          <p:nvPr/>
        </p:nvGrpSpPr>
        <p:grpSpPr>
          <a:xfrm>
            <a:off x="816622" y="1420223"/>
            <a:ext cx="8272755" cy="1049617"/>
            <a:chOff x="876570" y="1150984"/>
            <a:chExt cx="8272755" cy="564768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6B80AD-EAF1-62B8-7075-53C23A2DFC67}"/>
                </a:ext>
              </a:extLst>
            </p:cNvPr>
            <p:cNvSpPr/>
            <p:nvPr/>
          </p:nvSpPr>
          <p:spPr>
            <a:xfrm>
              <a:off x="876570" y="1150984"/>
              <a:ext cx="8272755" cy="3695296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77BD6C-66A0-FEB6-880B-29BF4A9A2D8D}"/>
                </a:ext>
              </a:extLst>
            </p:cNvPr>
            <p:cNvSpPr txBox="1"/>
            <p:nvPr/>
          </p:nvSpPr>
          <p:spPr>
            <a:xfrm>
              <a:off x="876570" y="1181079"/>
              <a:ext cx="7822614" cy="561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Appstore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및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Play-store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에서 아래의 어플 다운로드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다운로드 후 실행 불필요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8" name="Text Box 57">
            <a:extLst>
              <a:ext uri="{FF2B5EF4-FFF2-40B4-BE49-F238E27FC236}">
                <a16:creationId xmlns:a16="http://schemas.microsoft.com/office/drawing/2014/main" id="{B2A34665-A707-03E2-00FE-8464E961781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106219"/>
            <a:ext cx="3177086" cy="28456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1-2) </a:t>
            </a:r>
            <a:r>
              <a:rPr lang="en-US" altLang="ko-KR" sz="13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 다운로드</a:t>
            </a:r>
          </a:p>
        </p:txBody>
      </p:sp>
      <p:pic>
        <p:nvPicPr>
          <p:cNvPr id="17" name="그림 1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0431B71-5277-72D6-5A6C-C8B06DE8B9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4" b="28599"/>
          <a:stretch/>
        </p:blipFill>
        <p:spPr>
          <a:xfrm>
            <a:off x="3394365" y="2199995"/>
            <a:ext cx="2743053" cy="3866695"/>
          </a:xfrm>
          <a:prstGeom prst="rect">
            <a:avLst/>
          </a:prstGeom>
        </p:spPr>
      </p:pic>
      <p:sp>
        <p:nvSpPr>
          <p:cNvPr id="28" name="Text Box 57">
            <a:extLst>
              <a:ext uri="{FF2B5EF4-FFF2-40B4-BE49-F238E27FC236}">
                <a16:creationId xmlns:a16="http://schemas.microsoft.com/office/drawing/2014/main" id="{C9423188-73F9-DD25-3827-C4402AB3DD7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27389" y="6043340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참고</a:t>
            </a: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en-US" altLang="ko-KR" sz="1400" b="1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어플리케이션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75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D4CC009-BA06-B5CF-707E-3153FA0F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64" y="2482312"/>
            <a:ext cx="4423822" cy="4285390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5.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 절차 안내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홈페이지 가입 및 지문 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7FAA1-F003-2196-88F7-D95B5D3BA0EE}"/>
              </a:ext>
            </a:extLst>
          </p:cNvPr>
          <p:cNvGrpSpPr/>
          <p:nvPr/>
        </p:nvGrpSpPr>
        <p:grpSpPr>
          <a:xfrm>
            <a:off x="816621" y="1356920"/>
            <a:ext cx="8332703" cy="1037951"/>
            <a:chOff x="876569" y="1150984"/>
            <a:chExt cx="8332703" cy="31628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0C7980-C2BD-68B3-E74F-DB1D7BC7AF81}"/>
                </a:ext>
              </a:extLst>
            </p:cNvPr>
            <p:cNvSpPr/>
            <p:nvPr/>
          </p:nvSpPr>
          <p:spPr>
            <a:xfrm>
              <a:off x="876570" y="1150984"/>
              <a:ext cx="8272755" cy="3162835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35404-0618-CDE2-3EF6-A76B4DAB22E4}"/>
                </a:ext>
              </a:extLst>
            </p:cNvPr>
            <p:cNvSpPr txBox="1"/>
            <p:nvPr/>
          </p:nvSpPr>
          <p:spPr>
            <a:xfrm>
              <a:off x="876569" y="1181075"/>
              <a:ext cx="8332703" cy="287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Absher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지문등록 기계는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현지국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여러곳에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위치해있음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고장 및 수리중인 경우 빈번함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숙소에서 가장 가까운 곳은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갤러리아몰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(Galleria mall) 1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층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‘American Eagles’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옷가게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옆 비상구 내 위치함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</a:p>
          </p:txBody>
        </p:sp>
      </p:grpSp>
      <p:sp>
        <p:nvSpPr>
          <p:cNvPr id="7" name="Text Box 57">
            <a:extLst>
              <a:ext uri="{FF2B5EF4-FFF2-40B4-BE49-F238E27FC236}">
                <a16:creationId xmlns:a16="http://schemas.microsoft.com/office/drawing/2014/main" id="{B0BC5FF7-616C-795C-3322-0E7C1E22CC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077457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1-3) </a:t>
            </a:r>
            <a:r>
              <a:rPr lang="en-US" altLang="ko-KR" sz="14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지문 등록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4DA3F1-53B5-52D4-1B93-E457240A8403}"/>
              </a:ext>
            </a:extLst>
          </p:cNvPr>
          <p:cNvSpPr/>
          <p:nvPr/>
        </p:nvSpPr>
        <p:spPr>
          <a:xfrm>
            <a:off x="3394365" y="5926364"/>
            <a:ext cx="595799" cy="4821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5D8170-BDF9-8F40-39ED-19697BC181A8}"/>
              </a:ext>
            </a:extLst>
          </p:cNvPr>
          <p:cNvSpPr/>
          <p:nvPr/>
        </p:nvSpPr>
        <p:spPr>
          <a:xfrm>
            <a:off x="2993008" y="4319342"/>
            <a:ext cx="2036090" cy="15079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 latinLnBrk="0"/>
            <a:r>
              <a:rPr lang="en-US" altLang="ko-KR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도보 약 </a:t>
            </a:r>
            <a:r>
              <a:rPr lang="en-US" altLang="ko-KR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200" kern="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</a:t>
            </a:r>
          </a:p>
        </p:txBody>
      </p:sp>
      <p:pic>
        <p:nvPicPr>
          <p:cNvPr id="30" name="그림 29" descr="벽, 실내, 장면, 천장이(가) 표시된 사진&#10;&#10;자동 생성된 설명">
            <a:extLst>
              <a:ext uri="{FF2B5EF4-FFF2-40B4-BE49-F238E27FC236}">
                <a16:creationId xmlns:a16="http://schemas.microsoft.com/office/drawing/2014/main" id="{1B50C46D-B8AB-8072-0ABF-7D7B59F923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60" y="2446329"/>
            <a:ext cx="2656155" cy="1992116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940172A-79B9-B867-6C13-4052C1595A73}"/>
              </a:ext>
            </a:extLst>
          </p:cNvPr>
          <p:cNvCxnSpPr/>
          <p:nvPr/>
        </p:nvCxnSpPr>
        <p:spPr>
          <a:xfrm>
            <a:off x="2555100" y="2949420"/>
            <a:ext cx="1137164" cy="29015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23A2BC-8452-E24F-70B6-269067F3B4BA}"/>
              </a:ext>
            </a:extLst>
          </p:cNvPr>
          <p:cNvSpPr/>
          <p:nvPr/>
        </p:nvSpPr>
        <p:spPr>
          <a:xfrm>
            <a:off x="6032055" y="3201292"/>
            <a:ext cx="719370" cy="94707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4" name="그림 33" descr="벽, 실내, 바닥, 바닥재이(가) 표시된 사진&#10;&#10;자동 생성된 설명">
            <a:extLst>
              <a:ext uri="{FF2B5EF4-FFF2-40B4-BE49-F238E27FC236}">
                <a16:creationId xmlns:a16="http://schemas.microsoft.com/office/drawing/2014/main" id="{0DCBF983-7B52-D737-B6AF-B3E112A426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60" y="4522965"/>
            <a:ext cx="2656155" cy="1992117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668365C-DB9B-B357-5DC8-CC8FEFF11D58}"/>
              </a:ext>
            </a:extLst>
          </p:cNvPr>
          <p:cNvSpPr/>
          <p:nvPr/>
        </p:nvSpPr>
        <p:spPr>
          <a:xfrm rot="5400000">
            <a:off x="7302169" y="5181426"/>
            <a:ext cx="362448" cy="97663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72A5F2-A6D8-3B2C-4B3F-C703539DDA96}"/>
              </a:ext>
            </a:extLst>
          </p:cNvPr>
          <p:cNvSpPr/>
          <p:nvPr/>
        </p:nvSpPr>
        <p:spPr>
          <a:xfrm>
            <a:off x="5927222" y="4979286"/>
            <a:ext cx="944097" cy="14292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1A14EEB1-933C-2A19-6F07-46D928C417EA}"/>
              </a:ext>
            </a:extLst>
          </p:cNvPr>
          <p:cNvSpPr/>
          <p:nvPr/>
        </p:nvSpPr>
        <p:spPr>
          <a:xfrm rot="7180963">
            <a:off x="7089705" y="3528866"/>
            <a:ext cx="362448" cy="97663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ln>
                <a:solidFill>
                  <a:srgbClr val="FF0000"/>
                </a:solidFill>
              </a:ln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43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디스플레이 장치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E21892B4-4916-8A07-8F9E-53946562DA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3" b="23776"/>
          <a:stretch/>
        </p:blipFill>
        <p:spPr>
          <a:xfrm>
            <a:off x="771531" y="1452041"/>
            <a:ext cx="3240000" cy="2396798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5.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 절차 안내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홈페이지 가입 및 지문 등록</a:t>
            </a:r>
          </a:p>
        </p:txBody>
      </p:sp>
      <p:sp>
        <p:nvSpPr>
          <p:cNvPr id="7" name="Text Box 57">
            <a:extLst>
              <a:ext uri="{FF2B5EF4-FFF2-40B4-BE49-F238E27FC236}">
                <a16:creationId xmlns:a16="http://schemas.microsoft.com/office/drawing/2014/main" id="{B0BC5FF7-616C-795C-3322-0E7C1E22CC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077457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1-3) </a:t>
            </a:r>
            <a:r>
              <a:rPr lang="en-US" altLang="ko-KR" sz="14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지문 등록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4DA3F1-53B5-52D4-1B93-E457240A8403}"/>
              </a:ext>
            </a:extLst>
          </p:cNvPr>
          <p:cNvSpPr/>
          <p:nvPr/>
        </p:nvSpPr>
        <p:spPr>
          <a:xfrm>
            <a:off x="1356150" y="2469840"/>
            <a:ext cx="839265" cy="9591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6DFC5D-F419-14F6-12B9-2C3BEED1F734}"/>
              </a:ext>
            </a:extLst>
          </p:cNvPr>
          <p:cNvSpPr/>
          <p:nvPr/>
        </p:nvSpPr>
        <p:spPr>
          <a:xfrm>
            <a:off x="1792853" y="3504399"/>
            <a:ext cx="704514" cy="170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6B734E1-65E5-1CC7-F1DA-0818BB79FDB7}"/>
              </a:ext>
            </a:extLst>
          </p:cNvPr>
          <p:cNvSpPr/>
          <p:nvPr/>
        </p:nvSpPr>
        <p:spPr>
          <a:xfrm rot="16200000">
            <a:off x="4798076" y="2439687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5" name="그림 14" descr="텍스트, 컴퓨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05D6ADC7-7DD9-4657-D5CC-93615F7549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8" b="21931"/>
          <a:stretch/>
        </p:blipFill>
        <p:spPr>
          <a:xfrm>
            <a:off x="5884001" y="1452041"/>
            <a:ext cx="3240000" cy="23967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EE90D-6ADE-38BE-1195-98F4D29B849B}"/>
              </a:ext>
            </a:extLst>
          </p:cNvPr>
          <p:cNvSpPr/>
          <p:nvPr/>
        </p:nvSpPr>
        <p:spPr>
          <a:xfrm>
            <a:off x="7624021" y="2469840"/>
            <a:ext cx="599475" cy="2993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FF51-DB16-3B6B-91EB-EDADA5FA9AB6}"/>
              </a:ext>
            </a:extLst>
          </p:cNvPr>
          <p:cNvSpPr/>
          <p:nvPr/>
        </p:nvSpPr>
        <p:spPr>
          <a:xfrm>
            <a:off x="7871239" y="2864395"/>
            <a:ext cx="704514" cy="170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4D626F7-F97D-49E0-1396-221EE2C3B16B}"/>
              </a:ext>
            </a:extLst>
          </p:cNvPr>
          <p:cNvSpPr/>
          <p:nvPr/>
        </p:nvSpPr>
        <p:spPr>
          <a:xfrm>
            <a:off x="7474331" y="3947866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2" name="그림 21" descr="텍스트, 스크린샷, 디스플레이 장치, 컴퓨터이(가) 표시된 사진&#10;&#10;자동 생성된 설명">
            <a:extLst>
              <a:ext uri="{FF2B5EF4-FFF2-40B4-BE49-F238E27FC236}">
                <a16:creationId xmlns:a16="http://schemas.microsoft.com/office/drawing/2014/main" id="{41B8BEDA-4112-040F-474B-A4400CC8F8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5" b="31727"/>
          <a:stretch/>
        </p:blipFill>
        <p:spPr>
          <a:xfrm>
            <a:off x="5884001" y="4406578"/>
            <a:ext cx="3240000" cy="184243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F8D823-2D24-D994-AEF4-E4E364DD36D7}"/>
              </a:ext>
            </a:extLst>
          </p:cNvPr>
          <p:cNvSpPr/>
          <p:nvPr/>
        </p:nvSpPr>
        <p:spPr>
          <a:xfrm>
            <a:off x="6104762" y="4872314"/>
            <a:ext cx="1501865" cy="23979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IQAMA </a:t>
            </a:r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번호 기입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637AACB5-415B-C2A2-B262-4161927A515B}"/>
              </a:ext>
            </a:extLst>
          </p:cNvPr>
          <p:cNvSpPr/>
          <p:nvPr/>
        </p:nvSpPr>
        <p:spPr>
          <a:xfrm rot="5400000">
            <a:off x="4773516" y="4968108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801F57-7151-0A71-6A60-C7A400ED0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31" y="4406578"/>
            <a:ext cx="3181350" cy="18288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5F8821-3471-A1E3-4B93-1081D3103571}"/>
              </a:ext>
            </a:extLst>
          </p:cNvPr>
          <p:cNvSpPr/>
          <p:nvPr/>
        </p:nvSpPr>
        <p:spPr>
          <a:xfrm>
            <a:off x="1819488" y="5538805"/>
            <a:ext cx="599475" cy="2993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F9F97C-3CF6-9734-7E28-1FB715F067C5}"/>
              </a:ext>
            </a:extLst>
          </p:cNvPr>
          <p:cNvSpPr/>
          <p:nvPr/>
        </p:nvSpPr>
        <p:spPr>
          <a:xfrm>
            <a:off x="2066706" y="5933360"/>
            <a:ext cx="704514" cy="170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93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컴퓨터, 디스플레이 장치이(가) 표시된 사진&#10;&#10;자동 생성된 설명">
            <a:extLst>
              <a:ext uri="{FF2B5EF4-FFF2-40B4-BE49-F238E27FC236}">
                <a16:creationId xmlns:a16="http://schemas.microsoft.com/office/drawing/2014/main" id="{67A75462-50E3-872C-259D-2673113E31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5" b="21349"/>
          <a:stretch/>
        </p:blipFill>
        <p:spPr>
          <a:xfrm>
            <a:off x="5909325" y="4443518"/>
            <a:ext cx="3240000" cy="2183175"/>
          </a:xfrm>
          <a:prstGeom prst="rect">
            <a:avLst/>
          </a:prstGeom>
        </p:spPr>
      </p:pic>
      <p:pic>
        <p:nvPicPr>
          <p:cNvPr id="9" name="그림 8" descr="텍스트, 컴퓨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25B7C2CE-8298-685E-984E-D795407B52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8" b="16535"/>
          <a:stretch/>
        </p:blipFill>
        <p:spPr>
          <a:xfrm>
            <a:off x="708080" y="1559614"/>
            <a:ext cx="3240000" cy="2183175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5.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 절차 안내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홈페이지 가입 및 지문 등록</a:t>
            </a:r>
          </a:p>
        </p:txBody>
      </p:sp>
      <p:sp>
        <p:nvSpPr>
          <p:cNvPr id="7" name="Text Box 57">
            <a:extLst>
              <a:ext uri="{FF2B5EF4-FFF2-40B4-BE49-F238E27FC236}">
                <a16:creationId xmlns:a16="http://schemas.microsoft.com/office/drawing/2014/main" id="{B0BC5FF7-616C-795C-3322-0E7C1E22CC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077457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1-3) </a:t>
            </a:r>
            <a:r>
              <a:rPr lang="en-US" altLang="ko-KR" sz="14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지문 등록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31F49E-9011-4BF1-6266-5E85FDE5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51" y="1507258"/>
            <a:ext cx="3009900" cy="221932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6B734E1-65E5-1CC7-F1DA-0818BB79FDB7}"/>
              </a:ext>
            </a:extLst>
          </p:cNvPr>
          <p:cNvSpPr/>
          <p:nvPr/>
        </p:nvSpPr>
        <p:spPr>
          <a:xfrm rot="16200000">
            <a:off x="4798076" y="2439687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EE90D-6ADE-38BE-1195-98F4D29B849B}"/>
              </a:ext>
            </a:extLst>
          </p:cNvPr>
          <p:cNvSpPr/>
          <p:nvPr/>
        </p:nvSpPr>
        <p:spPr>
          <a:xfrm>
            <a:off x="6864754" y="3059076"/>
            <a:ext cx="599475" cy="2993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FF51-DB16-3B6B-91EB-EDADA5FA9AB6}"/>
              </a:ext>
            </a:extLst>
          </p:cNvPr>
          <p:cNvSpPr/>
          <p:nvPr/>
        </p:nvSpPr>
        <p:spPr>
          <a:xfrm>
            <a:off x="6919506" y="3372343"/>
            <a:ext cx="704514" cy="170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4D626F7-F97D-49E0-1396-221EE2C3B16B}"/>
              </a:ext>
            </a:extLst>
          </p:cNvPr>
          <p:cNvSpPr/>
          <p:nvPr/>
        </p:nvSpPr>
        <p:spPr>
          <a:xfrm>
            <a:off x="7474331" y="3947866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F8D823-2D24-D994-AEF4-E4E364DD36D7}"/>
              </a:ext>
            </a:extLst>
          </p:cNvPr>
          <p:cNvSpPr/>
          <p:nvPr/>
        </p:nvSpPr>
        <p:spPr>
          <a:xfrm>
            <a:off x="7051162" y="6186585"/>
            <a:ext cx="1501865" cy="23979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기기하단 </a:t>
            </a:r>
            <a:endParaRPr lang="en-US" altLang="ko-KR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‘</a:t>
            </a:r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오른쪽 검지</a:t>
            </a:r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’ </a:t>
            </a:r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손가락 인식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637AACB5-415B-C2A2-B262-4161927A515B}"/>
              </a:ext>
            </a:extLst>
          </p:cNvPr>
          <p:cNvSpPr/>
          <p:nvPr/>
        </p:nvSpPr>
        <p:spPr>
          <a:xfrm rot="5400000">
            <a:off x="4773516" y="4968108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33E0A-588E-01ED-2B2C-5E3B5F51DE19}"/>
              </a:ext>
            </a:extLst>
          </p:cNvPr>
          <p:cNvSpPr/>
          <p:nvPr/>
        </p:nvSpPr>
        <p:spPr>
          <a:xfrm>
            <a:off x="2555100" y="2384959"/>
            <a:ext cx="1501865" cy="23979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현지 휴대폰 </a:t>
            </a:r>
            <a:endParaRPr lang="en-US" altLang="ko-KR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algn="ctr" fontAlgn="base" latinLnBrk="0"/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번호 기입</a:t>
            </a:r>
          </a:p>
        </p:txBody>
      </p:sp>
      <p:pic>
        <p:nvPicPr>
          <p:cNvPr id="25" name="그림 24" descr="텍스트, 스크린샷, 컴퓨터, 디스플레이 장치이(가) 표시된 사진&#10;&#10;자동 생성된 설명">
            <a:extLst>
              <a:ext uri="{FF2B5EF4-FFF2-40B4-BE49-F238E27FC236}">
                <a16:creationId xmlns:a16="http://schemas.microsoft.com/office/drawing/2014/main" id="{07655B75-E22C-A572-5DD3-C261A0EAFC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0" b="20624"/>
          <a:stretch/>
        </p:blipFill>
        <p:spPr>
          <a:xfrm>
            <a:off x="708080" y="4443518"/>
            <a:ext cx="3240000" cy="215811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74B5CC-78B4-B2EF-59C1-31D70E06E77A}"/>
              </a:ext>
            </a:extLst>
          </p:cNvPr>
          <p:cNvSpPr/>
          <p:nvPr/>
        </p:nvSpPr>
        <p:spPr>
          <a:xfrm>
            <a:off x="1835730" y="6186585"/>
            <a:ext cx="1501865" cy="23979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기기하단 </a:t>
            </a:r>
            <a:endParaRPr lang="en-US" altLang="ko-KR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‘</a:t>
            </a:r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왼쪽 검지</a:t>
            </a:r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’ </a:t>
            </a:r>
          </a:p>
          <a:p>
            <a:pPr algn="ctr" fontAlgn="base" latinLnBrk="0"/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손가락 인식</a:t>
            </a:r>
          </a:p>
        </p:txBody>
      </p:sp>
    </p:spTree>
    <p:extLst>
      <p:ext uri="{BB962C8B-B14F-4D97-AF65-F5344CB8AC3E}">
        <p14:creationId xmlns:p14="http://schemas.microsoft.com/office/powerpoint/2010/main" val="2000712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컴퓨터, 디스플레이 장치이(가) 표시된 사진&#10;&#10;자동 생성된 설명">
            <a:extLst>
              <a:ext uri="{FF2B5EF4-FFF2-40B4-BE49-F238E27FC236}">
                <a16:creationId xmlns:a16="http://schemas.microsoft.com/office/drawing/2014/main" id="{06EE66AD-7330-5898-9220-4D94B70B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8" b="23635"/>
          <a:stretch/>
        </p:blipFill>
        <p:spPr>
          <a:xfrm>
            <a:off x="5957922" y="1443688"/>
            <a:ext cx="3240000" cy="2183175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5.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 절차 안내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홈페이지 가입 및 지문 등록</a:t>
            </a:r>
          </a:p>
        </p:txBody>
      </p:sp>
      <p:sp>
        <p:nvSpPr>
          <p:cNvPr id="7" name="Text Box 57">
            <a:extLst>
              <a:ext uri="{FF2B5EF4-FFF2-40B4-BE49-F238E27FC236}">
                <a16:creationId xmlns:a16="http://schemas.microsoft.com/office/drawing/2014/main" id="{B0BC5FF7-616C-795C-3322-0E7C1E22CC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077457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1-3) </a:t>
            </a:r>
            <a:r>
              <a:rPr lang="en-US" altLang="ko-KR" sz="14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지문 등록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6B734E1-65E5-1CC7-F1DA-0818BB79FDB7}"/>
              </a:ext>
            </a:extLst>
          </p:cNvPr>
          <p:cNvSpPr/>
          <p:nvPr/>
        </p:nvSpPr>
        <p:spPr>
          <a:xfrm rot="16200000">
            <a:off x="4798076" y="2439687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EE90D-6ADE-38BE-1195-98F4D29B849B}"/>
              </a:ext>
            </a:extLst>
          </p:cNvPr>
          <p:cNvSpPr/>
          <p:nvPr/>
        </p:nvSpPr>
        <p:spPr>
          <a:xfrm>
            <a:off x="6953993" y="3065667"/>
            <a:ext cx="599475" cy="2993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FF51-DB16-3B6B-91EB-EDADA5FA9AB6}"/>
              </a:ext>
            </a:extLst>
          </p:cNvPr>
          <p:cNvSpPr/>
          <p:nvPr/>
        </p:nvSpPr>
        <p:spPr>
          <a:xfrm>
            <a:off x="7122074" y="3368695"/>
            <a:ext cx="704514" cy="170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4D626F7-F97D-49E0-1396-221EE2C3B16B}"/>
              </a:ext>
            </a:extLst>
          </p:cNvPr>
          <p:cNvSpPr/>
          <p:nvPr/>
        </p:nvSpPr>
        <p:spPr>
          <a:xfrm>
            <a:off x="7403778" y="3806998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637AACB5-415B-C2A2-B262-4161927A515B}"/>
              </a:ext>
            </a:extLst>
          </p:cNvPr>
          <p:cNvSpPr/>
          <p:nvPr/>
        </p:nvSpPr>
        <p:spPr>
          <a:xfrm rot="5400000">
            <a:off x="4773516" y="4968108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컴퓨터, 디스플레이 장치이(가) 표시된 사진&#10;&#10;자동 생성된 설명">
            <a:extLst>
              <a:ext uri="{FF2B5EF4-FFF2-40B4-BE49-F238E27FC236}">
                <a16:creationId xmlns:a16="http://schemas.microsoft.com/office/drawing/2014/main" id="{BD75FE48-DA1D-6A50-309E-435FC098BA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2" b="18000"/>
          <a:stretch/>
        </p:blipFill>
        <p:spPr>
          <a:xfrm>
            <a:off x="708080" y="1468753"/>
            <a:ext cx="3240000" cy="21581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0CE397-1460-E195-39D4-02E042571C75}"/>
              </a:ext>
            </a:extLst>
          </p:cNvPr>
          <p:cNvSpPr/>
          <p:nvPr/>
        </p:nvSpPr>
        <p:spPr>
          <a:xfrm>
            <a:off x="2457935" y="3248800"/>
            <a:ext cx="1501865" cy="23979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휴대폰 인증번호</a:t>
            </a:r>
            <a:endParaRPr lang="en-US" altLang="ko-KR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algn="ctr" fontAlgn="base" latinLnBrk="0"/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기입 </a:t>
            </a:r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(30</a:t>
            </a:r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초 내</a:t>
            </a:r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5" name="그림 1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CD0DC60-96F7-9EC9-C592-96C8BEA1BC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4" b="18085"/>
          <a:stretch/>
        </p:blipFill>
        <p:spPr>
          <a:xfrm>
            <a:off x="5973719" y="4258037"/>
            <a:ext cx="3026270" cy="2160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D84DBB-EE00-203D-B8E2-876D432EDA45}"/>
              </a:ext>
            </a:extLst>
          </p:cNvPr>
          <p:cNvSpPr/>
          <p:nvPr/>
        </p:nvSpPr>
        <p:spPr>
          <a:xfrm>
            <a:off x="6272125" y="5529069"/>
            <a:ext cx="382051" cy="2993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7184DE-6FFE-C165-9681-6C29028E9D12}"/>
              </a:ext>
            </a:extLst>
          </p:cNvPr>
          <p:cNvSpPr/>
          <p:nvPr/>
        </p:nvSpPr>
        <p:spPr>
          <a:xfrm>
            <a:off x="6408691" y="5877013"/>
            <a:ext cx="704514" cy="2049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8A144B-4F10-BBA4-DDF4-2053D5C926EF}"/>
              </a:ext>
            </a:extLst>
          </p:cNvPr>
          <p:cNvSpPr/>
          <p:nvPr/>
        </p:nvSpPr>
        <p:spPr>
          <a:xfrm>
            <a:off x="7451214" y="5913737"/>
            <a:ext cx="503885" cy="2993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9CC64D-EDF6-5FAE-4FB2-873664F3519B}"/>
              </a:ext>
            </a:extLst>
          </p:cNvPr>
          <p:cNvSpPr/>
          <p:nvPr/>
        </p:nvSpPr>
        <p:spPr>
          <a:xfrm>
            <a:off x="7826588" y="6219953"/>
            <a:ext cx="704514" cy="2049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0" name="그림 29" descr="텍스트, 디스플레이, 디스플레이 장치, 컴퓨터이(가) 표시된 사진&#10;&#10;자동 생성된 설명">
            <a:extLst>
              <a:ext uri="{FF2B5EF4-FFF2-40B4-BE49-F238E27FC236}">
                <a16:creationId xmlns:a16="http://schemas.microsoft.com/office/drawing/2014/main" id="{0121023D-35DE-C18C-663E-CC413A0BF5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6193" r="-414" b="23849"/>
          <a:stretch/>
        </p:blipFill>
        <p:spPr>
          <a:xfrm>
            <a:off x="719800" y="4227788"/>
            <a:ext cx="3240000" cy="215811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795EB3-41C2-102E-83A0-F52E50C4AFFF}"/>
              </a:ext>
            </a:extLst>
          </p:cNvPr>
          <p:cNvSpPr/>
          <p:nvPr/>
        </p:nvSpPr>
        <p:spPr>
          <a:xfrm>
            <a:off x="2364746" y="6030963"/>
            <a:ext cx="1501865" cy="23979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ko-KR" altLang="en-US" sz="1200" kern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완료 화면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19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CA8159-6092-E61E-9D7B-BA18857D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73" y="1326451"/>
            <a:ext cx="3200400" cy="47339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A0D9C03-61CD-9EAF-91DC-3D92DD75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047" y="1416868"/>
            <a:ext cx="2549113" cy="4739603"/>
          </a:xfrm>
          <a:prstGeom prst="rect">
            <a:avLst/>
          </a:prstGeom>
        </p:spPr>
      </p:pic>
      <p:pic>
        <p:nvPicPr>
          <p:cNvPr id="9" name="그림 8" descr="텍스트, 스크린샷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474C688E-2550-B4D6-7FE3-07C38DC586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1" b="4009"/>
          <a:stretch/>
        </p:blipFill>
        <p:spPr>
          <a:xfrm>
            <a:off x="277095" y="1412262"/>
            <a:ext cx="2637690" cy="4744209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5.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 절차 안내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홈페이지 가입 및 지문 등록</a:t>
            </a:r>
          </a:p>
        </p:txBody>
      </p:sp>
      <p:sp>
        <p:nvSpPr>
          <p:cNvPr id="7" name="Text Box 57">
            <a:extLst>
              <a:ext uri="{FF2B5EF4-FFF2-40B4-BE49-F238E27FC236}">
                <a16:creationId xmlns:a16="http://schemas.microsoft.com/office/drawing/2014/main" id="{B0BC5FF7-616C-795C-3322-0E7C1E22CC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077457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1-4) </a:t>
            </a:r>
            <a:r>
              <a:rPr lang="en-US" altLang="ko-KR" sz="14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로그인 및 연동여부 확인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6B734E1-65E5-1CC7-F1DA-0818BB79FDB7}"/>
              </a:ext>
            </a:extLst>
          </p:cNvPr>
          <p:cNvSpPr/>
          <p:nvPr/>
        </p:nvSpPr>
        <p:spPr>
          <a:xfrm rot="16200000">
            <a:off x="3000365" y="3588199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CEE90D-6ADE-38BE-1195-98F4D29B849B}"/>
              </a:ext>
            </a:extLst>
          </p:cNvPr>
          <p:cNvSpPr/>
          <p:nvPr/>
        </p:nvSpPr>
        <p:spPr>
          <a:xfrm>
            <a:off x="416243" y="3507615"/>
            <a:ext cx="2378647" cy="5208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0FF51-DB16-3B6B-91EB-EDADA5FA9AB6}"/>
              </a:ext>
            </a:extLst>
          </p:cNvPr>
          <p:cNvSpPr/>
          <p:nvPr/>
        </p:nvSpPr>
        <p:spPr>
          <a:xfrm>
            <a:off x="3722732" y="3625012"/>
            <a:ext cx="990478" cy="170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ID </a:t>
            </a:r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77AE60-F65A-EA47-99E9-12CFCA55FE6F}"/>
              </a:ext>
            </a:extLst>
          </p:cNvPr>
          <p:cNvSpPr/>
          <p:nvPr/>
        </p:nvSpPr>
        <p:spPr>
          <a:xfrm>
            <a:off x="3722732" y="4508055"/>
            <a:ext cx="1470058" cy="170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PASSWORD </a:t>
            </a:r>
            <a:r>
              <a:rPr lang="ko-KR" altLang="en-US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4A5F6700-5AE7-C7B7-C782-3093F507D85C}"/>
              </a:ext>
            </a:extLst>
          </p:cNvPr>
          <p:cNvSpPr/>
          <p:nvPr/>
        </p:nvSpPr>
        <p:spPr>
          <a:xfrm rot="16200000">
            <a:off x="6008613" y="3588199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8FE521-4647-5AA0-28E4-6E32F0D9CB74}"/>
              </a:ext>
            </a:extLst>
          </p:cNvPr>
          <p:cNvSpPr/>
          <p:nvPr/>
        </p:nvSpPr>
        <p:spPr>
          <a:xfrm>
            <a:off x="6511635" y="2908143"/>
            <a:ext cx="3222077" cy="7168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42D36B1-9547-4B1A-CBAB-3B9466425358}"/>
              </a:ext>
            </a:extLst>
          </p:cNvPr>
          <p:cNvSpPr/>
          <p:nvPr/>
        </p:nvSpPr>
        <p:spPr>
          <a:xfrm>
            <a:off x="7123233" y="3683016"/>
            <a:ext cx="2057481" cy="23471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ko-KR" altLang="en-US" sz="1200" kern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개인정보 반영 여부 확인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293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5.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 절차 안내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Nafath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어플리케이션 다운로드 및 등록</a:t>
            </a:r>
          </a:p>
        </p:txBody>
      </p:sp>
      <p:sp>
        <p:nvSpPr>
          <p:cNvPr id="7" name="Text Box 57">
            <a:extLst>
              <a:ext uri="{FF2B5EF4-FFF2-40B4-BE49-F238E27FC236}">
                <a16:creationId xmlns:a16="http://schemas.microsoft.com/office/drawing/2014/main" id="{B0BC5FF7-616C-795C-3322-0E7C1E22CC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014077"/>
            <a:ext cx="5650944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 </a:t>
            </a:r>
            <a:r>
              <a:rPr lang="en-US" altLang="ko-KR" sz="14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Nafath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어플리케이션 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사우디 내 본인인증 어플리케이션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Text Box 57">
            <a:extLst>
              <a:ext uri="{FF2B5EF4-FFF2-40B4-BE49-F238E27FC236}">
                <a16:creationId xmlns:a16="http://schemas.microsoft.com/office/drawing/2014/main" id="{7E297C57-9F49-F92E-63AF-B59EA55DCE7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336087"/>
            <a:ext cx="5650944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2-1) </a:t>
            </a:r>
            <a:r>
              <a:rPr lang="en-US" altLang="ko-KR" sz="14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Nafath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어플리케이션 다운로드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50FB5F-9753-5956-5E45-2205E16AC696}"/>
              </a:ext>
            </a:extLst>
          </p:cNvPr>
          <p:cNvGrpSpPr/>
          <p:nvPr/>
        </p:nvGrpSpPr>
        <p:grpSpPr>
          <a:xfrm>
            <a:off x="816622" y="1663264"/>
            <a:ext cx="8272755" cy="686768"/>
            <a:chOff x="876570" y="1150984"/>
            <a:chExt cx="8272755" cy="369529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58B720-5A23-C8EC-DCEB-888C098D6404}"/>
                </a:ext>
              </a:extLst>
            </p:cNvPr>
            <p:cNvSpPr/>
            <p:nvPr/>
          </p:nvSpPr>
          <p:spPr>
            <a:xfrm>
              <a:off x="876570" y="1150984"/>
              <a:ext cx="8272755" cy="3695296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E0388D-874B-6B25-9658-1EDA75749969}"/>
                </a:ext>
              </a:extLst>
            </p:cNvPr>
            <p:cNvSpPr txBox="1"/>
            <p:nvPr/>
          </p:nvSpPr>
          <p:spPr>
            <a:xfrm>
              <a:off x="876570" y="1181078"/>
              <a:ext cx="7822614" cy="1791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Appstore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및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Play-store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에서 </a:t>
              </a:r>
              <a:r>
                <a:rPr lang="en-US" altLang="ko-KR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Nafath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어플 다운로드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A3978AE-395C-71C2-1459-325393632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24" y="1658098"/>
            <a:ext cx="616927" cy="686768"/>
          </a:xfrm>
          <a:prstGeom prst="rect">
            <a:avLst/>
          </a:prstGeom>
        </p:spPr>
      </p:pic>
      <p:sp>
        <p:nvSpPr>
          <p:cNvPr id="13" name="Text Box 57">
            <a:extLst>
              <a:ext uri="{FF2B5EF4-FFF2-40B4-BE49-F238E27FC236}">
                <a16:creationId xmlns:a16="http://schemas.microsoft.com/office/drawing/2014/main" id="{8A140791-1920-1E8C-E21F-4FE7029BCC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2469840"/>
            <a:ext cx="5650944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2-2)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개인정보 제공 동의 및 회원가입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C14EDD-2139-405C-FFAE-6F535879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65" y="2829525"/>
            <a:ext cx="1800000" cy="306290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11776D-A611-36D8-8AE1-9EE9F598512A}"/>
              </a:ext>
            </a:extLst>
          </p:cNvPr>
          <p:cNvSpPr/>
          <p:nvPr/>
        </p:nvSpPr>
        <p:spPr>
          <a:xfrm>
            <a:off x="1100252" y="5491378"/>
            <a:ext cx="1592426" cy="4010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BAE407-6CEF-1909-1996-1AE5EEA241C4}"/>
              </a:ext>
            </a:extLst>
          </p:cNvPr>
          <p:cNvSpPr/>
          <p:nvPr/>
        </p:nvSpPr>
        <p:spPr>
          <a:xfrm>
            <a:off x="1476045" y="5981665"/>
            <a:ext cx="704514" cy="2049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C5259CE6-2D29-ABF2-A894-3F8A8446188B}"/>
              </a:ext>
            </a:extLst>
          </p:cNvPr>
          <p:cNvSpPr/>
          <p:nvPr/>
        </p:nvSpPr>
        <p:spPr>
          <a:xfrm rot="16200000">
            <a:off x="3274709" y="4118217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ED5BAE9-DC79-96A2-C4D6-28667E9CD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990" y="2844710"/>
            <a:ext cx="1800000" cy="303253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5A9A10-5DDC-673E-272A-E968411642B3}"/>
              </a:ext>
            </a:extLst>
          </p:cNvPr>
          <p:cNvSpPr/>
          <p:nvPr/>
        </p:nvSpPr>
        <p:spPr>
          <a:xfrm>
            <a:off x="4161777" y="4627950"/>
            <a:ext cx="1592426" cy="4010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0AD896-2880-DCA1-EA5D-180AF8EDEB98}"/>
              </a:ext>
            </a:extLst>
          </p:cNvPr>
          <p:cNvSpPr/>
          <p:nvPr/>
        </p:nvSpPr>
        <p:spPr>
          <a:xfrm>
            <a:off x="5267085" y="5069087"/>
            <a:ext cx="704514" cy="2049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en-US" altLang="ko-KR" sz="1200" kern="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CLICK</a:t>
            </a:r>
            <a:endParaRPr lang="ko-KR" altLang="en-US" sz="1200" kern="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A8F4249-6757-8E2B-B792-7DBC5429E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15" y="2829525"/>
            <a:ext cx="1800000" cy="3146371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807B06C7-AE47-30DC-D624-766877647D39}"/>
              </a:ext>
            </a:extLst>
          </p:cNvPr>
          <p:cNvSpPr/>
          <p:nvPr/>
        </p:nvSpPr>
        <p:spPr>
          <a:xfrm rot="16200000">
            <a:off x="6274913" y="4118217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3" name="Text Box 57">
            <a:extLst>
              <a:ext uri="{FF2B5EF4-FFF2-40B4-BE49-F238E27FC236}">
                <a16:creationId xmlns:a16="http://schemas.microsoft.com/office/drawing/2014/main" id="{32778BC8-8640-E779-B81F-FF08A40835E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991215" y="6007095"/>
            <a:ext cx="1918320" cy="50385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등록된 휴대폰번호로 수신되는 인증번호 기입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22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6"/>
          <p:cNvSpPr txBox="1">
            <a:spLocks/>
          </p:cNvSpPr>
          <p:nvPr/>
        </p:nvSpPr>
        <p:spPr>
          <a:xfrm>
            <a:off x="3081475" y="1938739"/>
            <a:ext cx="4410236" cy="484732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romanU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1pPr>
            <a:lvl2pPr marL="446088" indent="-250825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2pPr>
            <a:lvl3pPr marL="447675" indent="0" algn="l" defTabSz="990600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None/>
              <a:tabLst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3pPr>
            <a:lvl4pPr marL="12573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4pPr>
            <a:lvl5pPr marL="1524000" indent="-228600" algn="l" rtl="0" eaLnBrk="0" fontAlgn="base" latinLnBrk="1" hangingPunct="0">
              <a:lnSpc>
                <a:spcPct val="125000"/>
              </a:lnSpc>
              <a:spcBef>
                <a:spcPts val="96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modern h midium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355600" algn="l" defTabSz="914400" rtl="0" eaLnBrk="0" fontAlgn="base" latinLnBrk="1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8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설명</a:t>
            </a:r>
            <a:endParaRPr lang="en-US" altLang="ko-KR" sz="18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55600" marR="0" lvl="0" indent="-355600" algn="l" defTabSz="914400" rtl="0" eaLnBrk="0" fontAlgn="base" latinLnBrk="1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ko-KR" sz="18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55600" indent="-355600" defTabSz="914400">
              <a:lnSpc>
                <a:spcPct val="100000"/>
              </a:lnSpc>
              <a:spcBef>
                <a:spcPts val="100"/>
              </a:spcBef>
              <a:buFont typeface="Hyundai M Hinted" pitchFamily="50" charset="-127"/>
              <a:buAutoNum type="arabicPeriod"/>
              <a:defRPr/>
            </a:pPr>
            <a:r>
              <a:rPr lang="ko-KR" altLang="en-US" sz="18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발급 준비물</a:t>
            </a:r>
            <a:endParaRPr lang="en-US" altLang="ko-KR" sz="18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55600" marR="0" lvl="0" indent="-355600" algn="l" defTabSz="914400" rtl="0" eaLnBrk="0" fontAlgn="base" latinLnBrk="1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Hyundai M Hinted" pitchFamily="50" charset="-127"/>
              <a:buAutoNum type="arabicPeriod"/>
              <a:tabLst/>
              <a:defRPr/>
            </a:pPr>
            <a:endParaRPr lang="en-US" altLang="ko-KR" sz="1800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55600" indent="-355600" defTabSz="914400">
              <a:lnSpc>
                <a:spcPct val="100000"/>
              </a:lnSpc>
              <a:spcBef>
                <a:spcPts val="100"/>
              </a:spcBef>
              <a:buFont typeface="Hyundai M Hinted" pitchFamily="50" charset="-127"/>
              <a:buAutoNum type="arabicPeriod"/>
              <a:defRPr/>
            </a:pPr>
            <a:r>
              <a:rPr lang="ko-KR" altLang="en-US" sz="18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 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발급 및 추후 절차 안내</a:t>
            </a:r>
          </a:p>
          <a:p>
            <a:pPr marL="0" indent="0" defTabSz="914400">
              <a:lnSpc>
                <a:spcPct val="100000"/>
              </a:lnSpc>
              <a:spcBef>
                <a:spcPts val="100"/>
              </a:spcBef>
              <a:buNone/>
              <a:defRPr/>
            </a:pPr>
            <a:endParaRPr lang="en-US" altLang="ko-KR" sz="18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14400">
              <a:lnSpc>
                <a:spcPct val="100000"/>
              </a:lnSpc>
              <a:spcBef>
                <a:spcPts val="100"/>
              </a:spcBef>
              <a:buAutoNum type="arabicPeriod" startAt="4"/>
              <a:defRPr/>
            </a:pPr>
            <a:r>
              <a:rPr lang="ko-KR" altLang="en-US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</a:t>
            </a:r>
            <a:r>
              <a:rPr lang="ko-KR" altLang="en-US" sz="18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 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발급 세부 절차 안내</a:t>
            </a:r>
            <a:endParaRPr lang="en-US" altLang="ko-KR" sz="18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defTabSz="914400">
              <a:lnSpc>
                <a:spcPct val="100000"/>
              </a:lnSpc>
              <a:spcBef>
                <a:spcPts val="100"/>
              </a:spcBef>
              <a:buAutoNum type="arabicPeriod" startAt="4"/>
              <a:defRPr/>
            </a:pPr>
            <a:endParaRPr lang="en-US" altLang="ko-KR" sz="18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0" lvl="0" indent="0" defTabSz="914400">
              <a:lnSpc>
                <a:spcPct val="100000"/>
              </a:lnSpc>
              <a:spcBef>
                <a:spcPts val="100"/>
              </a:spcBef>
              <a:buNone/>
              <a:defRPr/>
            </a:pPr>
            <a:r>
              <a:rPr lang="en-US" altLang="ko-KR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 </a:t>
            </a:r>
            <a:r>
              <a:rPr lang="en-US" altLang="ko-KR" sz="18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sz="18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등록 절차 안내</a:t>
            </a:r>
            <a:endParaRPr lang="en-US" altLang="ko-KR" sz="18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0" lvl="0" indent="0" defTabSz="914400">
              <a:lnSpc>
                <a:spcPct val="100000"/>
              </a:lnSpc>
              <a:spcBef>
                <a:spcPts val="100"/>
              </a:spcBef>
              <a:buNone/>
              <a:defRPr/>
            </a:pPr>
            <a:endParaRPr lang="en-US" altLang="ko-KR" sz="18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0" lvl="0" indent="0" defTabSz="914400">
              <a:lnSpc>
                <a:spcPct val="100000"/>
              </a:lnSpc>
              <a:spcBef>
                <a:spcPts val="100"/>
              </a:spcBef>
              <a:buNone/>
              <a:defRPr/>
            </a:pPr>
            <a:r>
              <a:rPr lang="en-US" altLang="ko-KR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6.  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은행 계좌 개설 안내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60377" y="1150995"/>
            <a:ext cx="827077" cy="400097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ko-KR" altLang="en-US" sz="2000" b="1" dirty="0">
                <a:latin typeface="현대하모니 M" panose="02020603020101020101" pitchFamily="18" charset="-127"/>
                <a:ea typeface="현대하모니 M" panose="02020603020101020101" pitchFamily="18" charset="-127"/>
                <a:cs typeface="Arial" pitchFamily="34" charset="0"/>
              </a:rPr>
              <a:t>목 차</a:t>
            </a:r>
            <a:endParaRPr lang="ko-KR" altLang="en-US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2633915" y="1591753"/>
            <a:ext cx="468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8708" y="5722863"/>
            <a:ext cx="9785388" cy="538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120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※ </a:t>
            </a:r>
            <a:r>
              <a:rPr lang="ko-KR" altLang="en-US" sz="120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참고사항 </a:t>
            </a:r>
            <a:endParaRPr lang="en-US" altLang="ko-KR" sz="1200" kern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177800" indent="-177800" fontAlgn="base" latinLnBrk="0">
              <a:lnSpc>
                <a:spcPct val="130000"/>
              </a:lnSpc>
              <a:buAutoNum type="arabicPeriod"/>
            </a:pPr>
            <a:r>
              <a:rPr lang="en-US" altLang="ko-KR" sz="120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IQAMA</a:t>
            </a:r>
            <a:r>
              <a:rPr lang="ko-KR" altLang="en-US" sz="120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관련 변경되는 사항들은 상시 업데이트 하여 </a:t>
            </a:r>
            <a:r>
              <a:rPr lang="ko-KR" altLang="en-US" sz="1200" kern="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최신본</a:t>
            </a:r>
            <a:r>
              <a:rPr lang="ko-KR" altLang="en-US" sz="120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공유 예정입니다</a:t>
            </a:r>
            <a:r>
              <a:rPr lang="en-US" altLang="ko-KR" sz="1200" kern="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.</a:t>
            </a:r>
            <a:endParaRPr lang="ko-KR" altLang="en-US" sz="1200" kern="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287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5.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Absher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 및 </a:t>
            </a:r>
            <a:r>
              <a:rPr lang="en-US" altLang="ko-KR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Nafath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앱</a:t>
            </a:r>
            <a:r>
              <a:rPr lang="en-US" altLang="ko-KR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등록 절차 안내</a:t>
            </a:r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Nafath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어플리케이션 다운로드 및 등록</a:t>
            </a:r>
          </a:p>
        </p:txBody>
      </p:sp>
      <p:sp>
        <p:nvSpPr>
          <p:cNvPr id="7" name="Text Box 57">
            <a:extLst>
              <a:ext uri="{FF2B5EF4-FFF2-40B4-BE49-F238E27FC236}">
                <a16:creationId xmlns:a16="http://schemas.microsoft.com/office/drawing/2014/main" id="{B0BC5FF7-616C-795C-3322-0E7C1E22CC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014077"/>
            <a:ext cx="5650944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※ </a:t>
            </a:r>
            <a:r>
              <a:rPr lang="en-US" altLang="ko-KR" sz="14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Nafath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어플리케이션 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사우디 내 본인인증 어플리케이션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C5259CE6-2D29-ABF2-A894-3F8A8446188B}"/>
              </a:ext>
            </a:extLst>
          </p:cNvPr>
          <p:cNvSpPr/>
          <p:nvPr/>
        </p:nvSpPr>
        <p:spPr>
          <a:xfrm rot="16200000">
            <a:off x="2884990" y="3249157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807B06C7-AE47-30DC-D624-766877647D39}"/>
              </a:ext>
            </a:extLst>
          </p:cNvPr>
          <p:cNvSpPr/>
          <p:nvPr/>
        </p:nvSpPr>
        <p:spPr>
          <a:xfrm rot="16200000">
            <a:off x="5144322" y="3249157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EAB7887-B7A9-017E-B3EC-7CD154E0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57" y="1774647"/>
            <a:ext cx="1800000" cy="3131707"/>
          </a:xfrm>
          <a:prstGeom prst="rect">
            <a:avLst/>
          </a:prstGeom>
        </p:spPr>
      </p:pic>
      <p:sp>
        <p:nvSpPr>
          <p:cNvPr id="33" name="Text Box 57">
            <a:extLst>
              <a:ext uri="{FF2B5EF4-FFF2-40B4-BE49-F238E27FC236}">
                <a16:creationId xmlns:a16="http://schemas.microsoft.com/office/drawing/2014/main" id="{32778BC8-8640-E779-B81F-FF08A40835E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09968" y="4967105"/>
            <a:ext cx="1918320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가입완료 화면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Text Box 57">
            <a:extLst>
              <a:ext uri="{FF2B5EF4-FFF2-40B4-BE49-F238E27FC236}">
                <a16:creationId xmlns:a16="http://schemas.microsoft.com/office/drawing/2014/main" id="{03DF7C33-F6B6-CEF4-E29C-AE4BCD5D2AD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3154" y="1343989"/>
            <a:ext cx="5650944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2-2)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개인정보 제공 동의 및 회원가입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CE8AD1-E91D-2CA4-E6C8-5D0DFE6D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65" y="1836193"/>
            <a:ext cx="1800000" cy="3070161"/>
          </a:xfrm>
          <a:prstGeom prst="rect">
            <a:avLst/>
          </a:prstGeom>
        </p:spPr>
      </p:pic>
      <p:sp>
        <p:nvSpPr>
          <p:cNvPr id="14" name="Text Box 57">
            <a:extLst>
              <a:ext uri="{FF2B5EF4-FFF2-40B4-BE49-F238E27FC236}">
                <a16:creationId xmlns:a16="http://schemas.microsoft.com/office/drawing/2014/main" id="{2387337F-F5E4-94B7-FF64-D8ED0A1DA4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16360" y="4915321"/>
            <a:ext cx="1918320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400" b="1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핀번호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6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자리 등록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5A9A10-5DDC-673E-272A-E968411642B3}"/>
              </a:ext>
            </a:extLst>
          </p:cNvPr>
          <p:cNvSpPr/>
          <p:nvPr/>
        </p:nvSpPr>
        <p:spPr>
          <a:xfrm>
            <a:off x="3358544" y="4463980"/>
            <a:ext cx="1592426" cy="4010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0" name="Text Box 57">
            <a:extLst>
              <a:ext uri="{FF2B5EF4-FFF2-40B4-BE49-F238E27FC236}">
                <a16:creationId xmlns:a16="http://schemas.microsoft.com/office/drawing/2014/main" id="{8A274D91-DC3C-93A0-0DD4-513CEEB9BA0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708039" y="4915321"/>
            <a:ext cx="1918320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안면인식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938A915-570C-C3E8-D88E-F7193D37F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266" y="1836193"/>
            <a:ext cx="1800000" cy="3063984"/>
          </a:xfrm>
          <a:prstGeom prst="rect">
            <a:avLst/>
          </a:prstGeom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6E74EF1D-B5E3-820D-C3FC-ED8E5B3DDE46}"/>
              </a:ext>
            </a:extLst>
          </p:cNvPr>
          <p:cNvSpPr/>
          <p:nvPr/>
        </p:nvSpPr>
        <p:spPr>
          <a:xfrm rot="16200000">
            <a:off x="7422831" y="3249157"/>
            <a:ext cx="299379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F3DA60-C42A-FA9D-A204-E1BD25CAE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775" y="1910258"/>
            <a:ext cx="1800000" cy="2915854"/>
          </a:xfrm>
          <a:prstGeom prst="rect">
            <a:avLst/>
          </a:prstGeom>
        </p:spPr>
      </p:pic>
      <p:sp>
        <p:nvSpPr>
          <p:cNvPr id="34" name="Text Box 57">
            <a:extLst>
              <a:ext uri="{FF2B5EF4-FFF2-40B4-BE49-F238E27FC236}">
                <a16:creationId xmlns:a16="http://schemas.microsoft.com/office/drawing/2014/main" id="{E205ED7E-0402-AF87-77C9-D4097679DA6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778268" y="4967105"/>
            <a:ext cx="2171904" cy="92397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※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정상 등록화면</a:t>
            </a:r>
            <a:endParaRPr lang="en-US" altLang="ko-KR" sz="1400" b="1" kern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(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인증 수신 대기 중</a:t>
            </a: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en-US" altLang="ko-KR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해당화면 확인 후 어플 종료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68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2"/>
          </p:nvPr>
        </p:nvSpPr>
        <p:spPr>
          <a:xfrm>
            <a:off x="277618" y="697989"/>
            <a:ext cx="9350569" cy="345087"/>
          </a:xfrm>
        </p:spPr>
        <p:txBody>
          <a:bodyPr/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이까마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(IQAMA)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1. </a:t>
            </a:r>
            <a:r>
              <a:rPr lang="ko-KR" altLang="en-US" sz="20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설명</a:t>
            </a:r>
            <a:endParaRPr lang="en-US" altLang="ko-KR" sz="20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700782" y="5644278"/>
            <a:ext cx="1237795" cy="312978"/>
            <a:chOff x="6102673" y="1677551"/>
            <a:chExt cx="3290703" cy="312978"/>
          </a:xfrm>
        </p:grpSpPr>
        <p:sp>
          <p:nvSpPr>
            <p:cNvPr id="35" name="Line 58"/>
            <p:cNvSpPr>
              <a:spLocks noChangeShapeType="1"/>
            </p:cNvSpPr>
            <p:nvPr/>
          </p:nvSpPr>
          <p:spPr bwMode="gray">
            <a:xfrm>
              <a:off x="6102673" y="1990529"/>
              <a:ext cx="32397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rIns="90000" anchor="ctr"/>
            <a:lstStyle/>
            <a:p>
              <a:pPr algn="ctr" latinLnBrk="0">
                <a:defRPr/>
              </a:pPr>
              <a:endParaRPr lang="ko-KR" altLang="en-US" sz="13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 Box 57"/>
            <p:cNvSpPr txBox="1">
              <a:spLocks noChangeArrowheads="1"/>
            </p:cNvSpPr>
            <p:nvPr/>
          </p:nvSpPr>
          <p:spPr bwMode="gray">
            <a:xfrm>
              <a:off x="6153589" y="1677551"/>
              <a:ext cx="3239787" cy="2845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6800" rIns="90000" bIns="46800">
              <a:spAutoFit/>
            </a:bodyPr>
            <a:lstStyle>
              <a:lvl1pPr marL="92075" indent="-920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ko-KR" altLang="en-US" sz="1300" b="1" kern="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예시</a:t>
              </a:r>
              <a:r>
                <a:rPr lang="en-US" altLang="ko-KR" sz="1300" b="1" kern="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IQAMA</a:t>
              </a:r>
              <a:endPara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7231003" y="6426375"/>
            <a:ext cx="2517079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sz="1200" b="1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후면 페이지 참조</a:t>
            </a:r>
            <a:endParaRPr lang="en-US" altLang="ko-KR" sz="1200" b="1" u="sng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356150" y="1352436"/>
            <a:ext cx="7433490" cy="944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latinLnBrk="0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사우디아라비아의 거주허가증 및 신분증으로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RESIDENCE PERMIT, CIVIL ID 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등과 같은 개념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latinLnBrk="0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현지 생활간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운전면허 발급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은행계좌 개설 및 은행 기본업무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일상생활의 모든 </a:t>
            </a:r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업무간에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필요함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latinLnBrk="0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사우디에서는 </a:t>
            </a:r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불시검문이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많으니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ID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Card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발급 후 항시 지참 필수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1023B1B-CF39-00F5-47A1-0BFC7FD1B705}"/>
              </a:ext>
            </a:extLst>
          </p:cNvPr>
          <p:cNvSpPr/>
          <p:nvPr/>
        </p:nvSpPr>
        <p:spPr>
          <a:xfrm>
            <a:off x="277811" y="1375984"/>
            <a:ext cx="900000" cy="9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ko-KR" altLang="en-US" sz="1300" b="1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설명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F9BA712-87A0-6533-1C7C-A92FA121E670}"/>
              </a:ext>
            </a:extLst>
          </p:cNvPr>
          <p:cNvSpPr/>
          <p:nvPr/>
        </p:nvSpPr>
        <p:spPr>
          <a:xfrm>
            <a:off x="280864" y="2901136"/>
            <a:ext cx="900000" cy="90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ko-KR" altLang="en-US" sz="1300" b="1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유의</a:t>
            </a:r>
            <a:endParaRPr lang="en-US" altLang="ko-KR" sz="1300" b="1" kern="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 fontAlgn="base" latinLnBrk="0">
              <a:lnSpc>
                <a:spcPct val="130000"/>
              </a:lnSpc>
            </a:pPr>
            <a:r>
              <a:rPr lang="ko-KR" altLang="en-US" sz="1300" b="1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A54DD-4433-54C4-5725-7D2E67E7FE78}"/>
              </a:ext>
            </a:extLst>
          </p:cNvPr>
          <p:cNvSpPr/>
          <p:nvPr/>
        </p:nvSpPr>
        <p:spPr>
          <a:xfrm>
            <a:off x="1296104" y="3031753"/>
            <a:ext cx="7313595" cy="638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latinLnBrk="0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입국 후 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90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이내에 발급 필수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80975" indent="-180975" latinLnBrk="0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분실시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현지 경찰서 내방하여 분실사유서 및 서약서 등 절차가 매우 </a:t>
            </a:r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복잡하오니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분실에 항시 유의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9C13A-719E-AB93-8A94-A1E130DD5801}"/>
              </a:ext>
            </a:extLst>
          </p:cNvPr>
          <p:cNvSpPr txBox="1"/>
          <p:nvPr/>
        </p:nvSpPr>
        <p:spPr>
          <a:xfrm>
            <a:off x="1595940" y="2296925"/>
            <a:ext cx="2877480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2018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월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일자 </a:t>
            </a:r>
            <a:r>
              <a:rPr lang="ko-KR" altLang="en-US" sz="900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여권국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sz="900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Jawazat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BF343-36F1-4FCD-DC4B-EE5B11D371F1}"/>
              </a:ext>
            </a:extLst>
          </p:cNvPr>
          <p:cNvSpPr txBox="1"/>
          <p:nvPr/>
        </p:nvSpPr>
        <p:spPr>
          <a:xfrm>
            <a:off x="1595939" y="2540811"/>
            <a:ext cx="3956535" cy="24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IQAMA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미소지 외국인에 대해서 최대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3,000 </a:t>
            </a:r>
            <a:r>
              <a:rPr lang="ko-KR" altLang="en-US" sz="900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리얄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and/or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6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 구류 처벌 가능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6F58A-942C-1CE2-B7ED-81854C11066A}"/>
              </a:ext>
            </a:extLst>
          </p:cNvPr>
          <p:cNvSpPr txBox="1"/>
          <p:nvPr/>
        </p:nvSpPr>
        <p:spPr>
          <a:xfrm>
            <a:off x="3700782" y="5985669"/>
            <a:ext cx="2877480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디자인은 수시 변경됨</a:t>
            </a: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1493E09-CD0F-D624-792F-8D1A54CA7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79" y="3881897"/>
            <a:ext cx="269595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5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05624FEA-085E-FE5F-F98D-7747D12A2FF5}"/>
              </a:ext>
            </a:extLst>
          </p:cNvPr>
          <p:cNvGrpSpPr/>
          <p:nvPr/>
        </p:nvGrpSpPr>
        <p:grpSpPr>
          <a:xfrm>
            <a:off x="876570" y="1150984"/>
            <a:ext cx="8272755" cy="2158121"/>
            <a:chOff x="876570" y="1150984"/>
            <a:chExt cx="8272755" cy="2158121"/>
          </a:xfrm>
        </p:grpSpPr>
        <p:sp>
          <p:nvSpPr>
            <p:cNvPr id="11" name="직사각형 10"/>
            <p:cNvSpPr/>
            <p:nvPr/>
          </p:nvSpPr>
          <p:spPr>
            <a:xfrm>
              <a:off x="876570" y="1150984"/>
              <a:ext cx="8272755" cy="2158121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76570" y="1181078"/>
              <a:ext cx="7822614" cy="155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흰색 배경 사진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원본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장이상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흰색 배경 사진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스캔본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E-VISA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출력본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및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스캔본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영문 졸업증명서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공증본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영문 성적증명서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공증본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공학계열 한정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996465" y="2899711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아포스티유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우리나라 외교부 인증만으로 사우디 대사관 인증 효력 有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2. </a:t>
            </a:r>
            <a:r>
              <a:rPr lang="ko-KR" altLang="en-US" sz="20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발급 준비물</a:t>
            </a:r>
            <a:endParaRPr lang="en-US" altLang="ko-KR" sz="20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08FBDD9-8396-9BF5-C696-8E1FCFF714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7618" y="697989"/>
            <a:ext cx="9350569" cy="345087"/>
          </a:xfrm>
        </p:spPr>
        <p:txBody>
          <a:bodyPr/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부임 전 준비물 사전 확인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DA57D7-0415-3B18-E937-6E58D074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76" y="3596386"/>
            <a:ext cx="2475779" cy="2829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875EEC-6A83-F2C2-9F7C-E913529F68B2}"/>
              </a:ext>
            </a:extLst>
          </p:cNvPr>
          <p:cNvSpPr txBox="1"/>
          <p:nvPr/>
        </p:nvSpPr>
        <p:spPr>
          <a:xfrm>
            <a:off x="996465" y="2703296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영문 졸업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성적 증명서 맨 뒷면에는 </a:t>
            </a:r>
            <a:r>
              <a:rPr lang="ko-KR" altLang="en-US" sz="900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아포스티유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인증 </a:t>
            </a:r>
            <a:r>
              <a:rPr lang="ko-KR" altLang="en-US" sz="900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씰이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붙어있어야 함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하기 예시 참고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900" kern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 Box 57">
            <a:extLst>
              <a:ext uri="{FF2B5EF4-FFF2-40B4-BE49-F238E27FC236}">
                <a16:creationId xmlns:a16="http://schemas.microsoft.com/office/drawing/2014/main" id="{8A78CFE5-2548-4DF3-2365-65F8E3D4E16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96859" y="3310583"/>
            <a:ext cx="2312121" cy="28456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예시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3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아포스티유</a:t>
            </a: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인증 </a:t>
            </a:r>
            <a:r>
              <a:rPr lang="ko-KR" altLang="en-US" sz="13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씰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 Box 57">
            <a:extLst>
              <a:ext uri="{FF2B5EF4-FFF2-40B4-BE49-F238E27FC236}">
                <a16:creationId xmlns:a16="http://schemas.microsoft.com/office/drawing/2014/main" id="{745D4606-1229-0EEA-C0CA-DE8210C15AD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5633" y="3310583"/>
            <a:ext cx="2312121" cy="28456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예시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E-VISA </a:t>
            </a:r>
            <a:r>
              <a:rPr lang="ko-KR" altLang="en-US" sz="13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출력본</a:t>
            </a: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및 </a:t>
            </a:r>
            <a:r>
              <a:rPr lang="ko-KR" altLang="en-US" sz="1300" b="1" kern="0" dirty="0" err="1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스캔본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 descr="텍스트, 스크린샷, 사람, 문서이(가) 표시된 사진&#10;&#10;자동 생성된 설명">
            <a:extLst>
              <a:ext uri="{FF2B5EF4-FFF2-40B4-BE49-F238E27FC236}">
                <a16:creationId xmlns:a16="http://schemas.microsoft.com/office/drawing/2014/main" id="{45ACA7B0-009C-5AFD-1054-5F9A47844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24" y="3595149"/>
            <a:ext cx="2045486" cy="29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8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이까마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발급 절차는 아래와 같은 순서로 진행 됨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발급기한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입국일로부터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90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넘기지 않도록 유의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77814" y="1390785"/>
            <a:ext cx="9350374" cy="287241"/>
            <a:chOff x="6102673" y="1703288"/>
            <a:chExt cx="3239789" cy="287241"/>
          </a:xfrm>
        </p:grpSpPr>
        <p:sp>
          <p:nvSpPr>
            <p:cNvPr id="9" name="Line 58"/>
            <p:cNvSpPr>
              <a:spLocks noChangeShapeType="1"/>
            </p:cNvSpPr>
            <p:nvPr/>
          </p:nvSpPr>
          <p:spPr bwMode="gray">
            <a:xfrm>
              <a:off x="6102673" y="1990529"/>
              <a:ext cx="32397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rIns="90000" anchor="ctr"/>
            <a:lstStyle/>
            <a:p>
              <a:pPr algn="ctr" latinLnBrk="0">
                <a:defRPr/>
              </a:pPr>
              <a:endParaRPr lang="ko-KR" altLang="en-US" sz="1300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" name="Text Box 57"/>
            <p:cNvSpPr txBox="1">
              <a:spLocks noChangeArrowheads="1"/>
            </p:cNvSpPr>
            <p:nvPr/>
          </p:nvSpPr>
          <p:spPr bwMode="gray">
            <a:xfrm>
              <a:off x="6102673" y="1703288"/>
              <a:ext cx="3239788" cy="28456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6800" rIns="90000" bIns="46800">
              <a:spAutoFit/>
            </a:bodyPr>
            <a:lstStyle>
              <a:lvl1pPr marL="92075" indent="-92075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altLang="ko-KR" sz="1300" b="1" kern="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</a:t>
              </a:r>
              <a:r>
                <a:rPr lang="ko-KR" altLang="en-US" sz="1300" b="1" kern="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비자 </a:t>
              </a:r>
              <a:r>
                <a:rPr lang="en-US" altLang="ko-KR" sz="1300" b="1" kern="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Process </a:t>
              </a:r>
              <a:r>
                <a:rPr lang="ko-KR" altLang="en-US" sz="1300" b="1" kern="0" dirty="0">
                  <a:solidFill>
                    <a:srgbClr val="00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개요</a:t>
              </a:r>
            </a:p>
          </p:txBody>
        </p:sp>
      </p:grpSp>
      <p:cxnSp>
        <p:nvCxnSpPr>
          <p:cNvPr id="19" name="직선 연결선 18"/>
          <p:cNvCxnSpPr>
            <a:cxnSpLocks/>
          </p:cNvCxnSpPr>
          <p:nvPr/>
        </p:nvCxnSpPr>
        <p:spPr>
          <a:xfrm>
            <a:off x="277618" y="1972737"/>
            <a:ext cx="935056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27058" y="1739768"/>
            <a:ext cx="1313967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사우디 입국 후</a:t>
            </a:r>
            <a:b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약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달 소요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1003" y="2155123"/>
            <a:ext cx="3891537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SCE(Saudi Council of Engineers)</a:t>
            </a:r>
            <a:endParaRPr lang="ko-KR" altLang="en-US" sz="900" kern="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</a:t>
            </a:r>
            <a:r>
              <a:rPr lang="ko-KR" altLang="en-US" sz="20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발급 </a:t>
            </a:r>
            <a:r>
              <a:rPr lang="ko-KR" altLang="en-US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및 추후 절차 안내</a:t>
            </a:r>
            <a:endParaRPr lang="en-US" altLang="ko-KR" sz="20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endParaRPr lang="ko-KR" altLang="en-US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0E81CF3-CD58-B4D9-85B7-3C92A3FD8D62}"/>
              </a:ext>
            </a:extLst>
          </p:cNvPr>
          <p:cNvGrpSpPr/>
          <p:nvPr/>
        </p:nvGrpSpPr>
        <p:grpSpPr>
          <a:xfrm>
            <a:off x="559127" y="2175858"/>
            <a:ext cx="8927549" cy="868063"/>
            <a:chOff x="277618" y="2184704"/>
            <a:chExt cx="8927549" cy="868063"/>
          </a:xfrm>
        </p:grpSpPr>
        <p:sp>
          <p:nvSpPr>
            <p:cNvPr id="12" name="직사각형 11"/>
            <p:cNvSpPr/>
            <p:nvPr/>
          </p:nvSpPr>
          <p:spPr>
            <a:xfrm>
              <a:off x="277618" y="2410775"/>
              <a:ext cx="8927549" cy="6419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2154" y="2558392"/>
              <a:ext cx="900000" cy="432000"/>
            </a:xfrm>
            <a:prstGeom prst="homePlate">
              <a:avLst>
                <a:gd name="adj" fmla="val 2249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GOSI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Registration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27006" y="2558392"/>
              <a:ext cx="900000" cy="432000"/>
            </a:xfrm>
            <a:prstGeom prst="homePlate">
              <a:avLst>
                <a:gd name="adj" fmla="val 2249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Medical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Test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84635" y="2554582"/>
              <a:ext cx="900000" cy="432000"/>
            </a:xfrm>
            <a:prstGeom prst="homePlate">
              <a:avLst>
                <a:gd name="adj" fmla="val 2249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Health</a:t>
              </a:r>
              <a:r>
                <a:rPr lang="en-US" altLang="ko-KR" sz="11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Insurance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42264" y="2554582"/>
              <a:ext cx="900000" cy="432000"/>
            </a:xfrm>
            <a:prstGeom prst="homePlate">
              <a:avLst>
                <a:gd name="adj" fmla="val 2249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SCE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등록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97116" y="2554582"/>
              <a:ext cx="709450" cy="432000"/>
            </a:xfrm>
            <a:prstGeom prst="homePlate">
              <a:avLst>
                <a:gd name="adj" fmla="val 2249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Iqama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발급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1995" y="2184704"/>
              <a:ext cx="1313967" cy="29416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r>
                <a:rPr lang="ko-KR" altLang="en-US" sz="1100" b="1" kern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공학계열 비자</a:t>
              </a:r>
              <a:endParaRPr lang="ko-KR" altLang="en-US" sz="1100" b="1" kern="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202BC2-2B46-EF99-C972-429197BB2006}"/>
                </a:ext>
              </a:extLst>
            </p:cNvPr>
            <p:cNvSpPr txBox="1"/>
            <p:nvPr/>
          </p:nvSpPr>
          <p:spPr>
            <a:xfrm>
              <a:off x="4961418" y="2554582"/>
              <a:ext cx="1386958" cy="432000"/>
            </a:xfrm>
            <a:prstGeom prst="homePlate">
              <a:avLst>
                <a:gd name="adj" fmla="val 2249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지문인식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&amp; 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Absher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어플 등록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B9506D-22B5-39F2-333B-1758B6B49A2D}"/>
                </a:ext>
              </a:extLst>
            </p:cNvPr>
            <p:cNvSpPr txBox="1"/>
            <p:nvPr/>
          </p:nvSpPr>
          <p:spPr>
            <a:xfrm>
              <a:off x="7160242" y="2554582"/>
              <a:ext cx="713602" cy="432000"/>
            </a:xfrm>
            <a:prstGeom prst="homePlate">
              <a:avLst>
                <a:gd name="adj" fmla="val 2249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계좌 개설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31CD4A-5C85-7922-9924-B414FB1FFB69}"/>
                </a:ext>
              </a:extLst>
            </p:cNvPr>
            <p:cNvSpPr txBox="1"/>
            <p:nvPr/>
          </p:nvSpPr>
          <p:spPr>
            <a:xfrm>
              <a:off x="7922976" y="2558293"/>
              <a:ext cx="1212620" cy="432000"/>
            </a:xfrm>
            <a:prstGeom prst="homePlate">
              <a:avLst>
                <a:gd name="adj" fmla="val 2249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Exit &amp; re-entry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비자 발급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출국 전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03BAB4-220D-E484-4D1A-2956FA3170D5}"/>
                </a:ext>
              </a:extLst>
            </p:cNvPr>
            <p:cNvSpPr txBox="1"/>
            <p:nvPr/>
          </p:nvSpPr>
          <p:spPr>
            <a:xfrm>
              <a:off x="6397508" y="2554582"/>
              <a:ext cx="713602" cy="432000"/>
            </a:xfrm>
            <a:prstGeom prst="homePlate">
              <a:avLst>
                <a:gd name="adj" fmla="val 2249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Nafath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어플 등록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666963-73D2-B53F-B2ED-49CC8EF95BB5}"/>
              </a:ext>
            </a:extLst>
          </p:cNvPr>
          <p:cNvGrpSpPr/>
          <p:nvPr/>
        </p:nvGrpSpPr>
        <p:grpSpPr>
          <a:xfrm>
            <a:off x="559127" y="3446262"/>
            <a:ext cx="8927549" cy="641992"/>
            <a:chOff x="277618" y="2410775"/>
            <a:chExt cx="8927549" cy="64199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B5F4B2-50EC-BC0B-4A1A-2557C2439910}"/>
                </a:ext>
              </a:extLst>
            </p:cNvPr>
            <p:cNvSpPr/>
            <p:nvPr/>
          </p:nvSpPr>
          <p:spPr>
            <a:xfrm>
              <a:off x="277618" y="2410775"/>
              <a:ext cx="8927549" cy="6419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011C9B-0E1D-92A5-A970-F3A68BAA6265}"/>
                </a:ext>
              </a:extLst>
            </p:cNvPr>
            <p:cNvSpPr txBox="1"/>
            <p:nvPr/>
          </p:nvSpPr>
          <p:spPr>
            <a:xfrm>
              <a:off x="372154" y="2558392"/>
              <a:ext cx="900000" cy="432000"/>
            </a:xfrm>
            <a:prstGeom prst="homePlate">
              <a:avLst>
                <a:gd name="adj" fmla="val 2249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GOSI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Registration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9FA91D-3873-DCA9-A5A3-C5DB99C1492D}"/>
                </a:ext>
              </a:extLst>
            </p:cNvPr>
            <p:cNvSpPr txBox="1"/>
            <p:nvPr/>
          </p:nvSpPr>
          <p:spPr>
            <a:xfrm>
              <a:off x="1327006" y="2558392"/>
              <a:ext cx="900000" cy="432000"/>
            </a:xfrm>
            <a:prstGeom prst="homePlate">
              <a:avLst>
                <a:gd name="adj" fmla="val 2249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Medical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Test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09931-679D-2B54-F24A-BB0EC82FCBE4}"/>
                </a:ext>
              </a:extLst>
            </p:cNvPr>
            <p:cNvSpPr txBox="1"/>
            <p:nvPr/>
          </p:nvSpPr>
          <p:spPr>
            <a:xfrm>
              <a:off x="2332751" y="2554582"/>
              <a:ext cx="900000" cy="432000"/>
            </a:xfrm>
            <a:prstGeom prst="homePlate">
              <a:avLst>
                <a:gd name="adj" fmla="val 2249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Health Insurance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D4C1C2-EDED-1CA1-F97B-D3AD764CD8B6}"/>
                </a:ext>
              </a:extLst>
            </p:cNvPr>
            <p:cNvSpPr txBox="1"/>
            <p:nvPr/>
          </p:nvSpPr>
          <p:spPr>
            <a:xfrm>
              <a:off x="3309191" y="2554582"/>
              <a:ext cx="924832" cy="432000"/>
            </a:xfrm>
            <a:prstGeom prst="homePlate">
              <a:avLst>
                <a:gd name="adj" fmla="val 2249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Iqama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발급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70B597-970F-19D4-968D-2A61A8397AA2}"/>
                </a:ext>
              </a:extLst>
            </p:cNvPr>
            <p:cNvSpPr txBox="1"/>
            <p:nvPr/>
          </p:nvSpPr>
          <p:spPr>
            <a:xfrm>
              <a:off x="4292505" y="2554582"/>
              <a:ext cx="1386958" cy="432000"/>
            </a:xfrm>
            <a:prstGeom prst="homePlate">
              <a:avLst>
                <a:gd name="adj" fmla="val 2249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지문인식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&amp; 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Absher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어플 등록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C4DBBF-878D-23E5-7746-684A9A61B935}"/>
                </a:ext>
              </a:extLst>
            </p:cNvPr>
            <p:cNvSpPr txBox="1"/>
            <p:nvPr/>
          </p:nvSpPr>
          <p:spPr>
            <a:xfrm>
              <a:off x="6801088" y="2554582"/>
              <a:ext cx="867778" cy="432000"/>
            </a:xfrm>
            <a:prstGeom prst="homePlate">
              <a:avLst>
                <a:gd name="adj" fmla="val 2249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계좌 개설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0367C0-BDDB-C7E9-3F28-FB294E941941}"/>
                </a:ext>
              </a:extLst>
            </p:cNvPr>
            <p:cNvSpPr txBox="1"/>
            <p:nvPr/>
          </p:nvSpPr>
          <p:spPr>
            <a:xfrm>
              <a:off x="7729239" y="2558293"/>
              <a:ext cx="1406357" cy="432000"/>
            </a:xfrm>
            <a:prstGeom prst="homePlate">
              <a:avLst>
                <a:gd name="adj" fmla="val 22491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Exit &amp; re-entry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비자 발급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출국 전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837165-CA3B-2AC3-5668-891C1B2CDAB4}"/>
                </a:ext>
              </a:extLst>
            </p:cNvPr>
            <p:cNvSpPr txBox="1"/>
            <p:nvPr/>
          </p:nvSpPr>
          <p:spPr>
            <a:xfrm>
              <a:off x="5739836" y="2554582"/>
              <a:ext cx="1000879" cy="432000"/>
            </a:xfrm>
            <a:prstGeom prst="homePlate">
              <a:avLst>
                <a:gd name="adj" fmla="val 22491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36000" rIns="0" bIns="36000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Nafath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어플 등록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93504" y="3205817"/>
            <a:ext cx="1317916" cy="310247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r>
              <a:rPr lang="ko-KR" altLang="en-US" sz="1200" b="1" kern="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비공학계열 비자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5739D7-BB9E-0BB6-697E-7E1BBC04D474}"/>
              </a:ext>
            </a:extLst>
          </p:cNvPr>
          <p:cNvSpPr txBox="1"/>
          <p:nvPr/>
        </p:nvSpPr>
        <p:spPr>
          <a:xfrm>
            <a:off x="605698" y="4128584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직접 수행 필요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 외에는 당 현장 노무파트에서 진행 예정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955B3B-1706-955B-0A5B-FD9A0647DC81}"/>
              </a:ext>
            </a:extLst>
          </p:cNvPr>
          <p:cNvSpPr/>
          <p:nvPr/>
        </p:nvSpPr>
        <p:spPr>
          <a:xfrm>
            <a:off x="771531" y="4173496"/>
            <a:ext cx="479580" cy="155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3013D7-6B70-12B9-4990-5770FE94F122}"/>
              </a:ext>
            </a:extLst>
          </p:cNvPr>
          <p:cNvSpPr txBox="1"/>
          <p:nvPr/>
        </p:nvSpPr>
        <p:spPr>
          <a:xfrm>
            <a:off x="605698" y="4386057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en-US" altLang="ko-KR" sz="900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GOSI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: (General Organization for Social Insurance)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사회보험청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771C5F-7E8D-2CC4-CC2A-97DB110A2966}"/>
              </a:ext>
            </a:extLst>
          </p:cNvPr>
          <p:cNvSpPr txBox="1"/>
          <p:nvPr/>
        </p:nvSpPr>
        <p:spPr>
          <a:xfrm>
            <a:off x="605698" y="4620685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SCE   : (Saudi Council of Engineers)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사우디 엔지니어 협회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CE2213-4A6D-7730-13ED-A11FEE9F0616}"/>
              </a:ext>
            </a:extLst>
          </p:cNvPr>
          <p:cNvSpPr txBox="1"/>
          <p:nvPr/>
        </p:nvSpPr>
        <p:spPr>
          <a:xfrm>
            <a:off x="605698" y="4840719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en-US" altLang="ko-KR" sz="900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Absher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: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사우디 내무부 제작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모바일 신분증 및 각종 서비스 제공 가능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5F628A-4BBA-8151-4DA5-C3E7595710A4}"/>
              </a:ext>
            </a:extLst>
          </p:cNvPr>
          <p:cNvSpPr txBox="1"/>
          <p:nvPr/>
        </p:nvSpPr>
        <p:spPr>
          <a:xfrm>
            <a:off x="605698" y="5100265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en-US" altLang="ko-KR" sz="900" kern="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Nafath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: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현지 연락처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IQAMA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연동위한 어플리케이션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C289DD-64BF-5888-E410-CDACF0FD5B78}"/>
              </a:ext>
            </a:extLst>
          </p:cNvPr>
          <p:cNvSpPr txBox="1"/>
          <p:nvPr/>
        </p:nvSpPr>
        <p:spPr>
          <a:xfrm>
            <a:off x="605698" y="5359811"/>
            <a:ext cx="5306462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Exit &amp; re-entry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비자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: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출국 및 입국간 필요 비자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미발급시 출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입국 불가하니 </a:t>
            </a:r>
            <a:r>
              <a:rPr lang="ko-KR" altLang="en-US" sz="900" kern="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출국 전 확인 필수</a:t>
            </a:r>
          </a:p>
        </p:txBody>
      </p:sp>
    </p:spTree>
    <p:extLst>
      <p:ext uri="{BB962C8B-B14F-4D97-AF65-F5344CB8AC3E}">
        <p14:creationId xmlns:p14="http://schemas.microsoft.com/office/powerpoint/2010/main" val="214802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4. </a:t>
            </a:r>
            <a:r>
              <a:rPr lang="ko-KR" altLang="en-US" sz="20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발급 세부 절차 안내</a:t>
            </a:r>
            <a:endParaRPr lang="en-US" altLang="ko-KR" sz="20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5F628A-4BBA-8151-4DA5-C3E7595710A4}"/>
              </a:ext>
            </a:extLst>
          </p:cNvPr>
          <p:cNvSpPr txBox="1"/>
          <p:nvPr/>
        </p:nvSpPr>
        <p:spPr>
          <a:xfrm>
            <a:off x="1143611" y="5659492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스탬프 및 수기로 작성된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자리 숫자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아랍어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or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일반숫자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기입여부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사우디 입국 </a:t>
            </a:r>
            <a:r>
              <a:rPr lang="ko-KR" altLang="en-US" sz="12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 노무파트에 아래의 서류 제출 및 첨부파일 메일 송부 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7FAA1-F003-2196-88F7-D95B5D3BA0EE}"/>
              </a:ext>
            </a:extLst>
          </p:cNvPr>
          <p:cNvGrpSpPr/>
          <p:nvPr/>
        </p:nvGrpSpPr>
        <p:grpSpPr>
          <a:xfrm>
            <a:off x="816622" y="1097764"/>
            <a:ext cx="8272755" cy="1626334"/>
            <a:chOff x="876570" y="1150984"/>
            <a:chExt cx="8272755" cy="21581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0C7980-C2BD-68B3-E74F-DB1D7BC7AF81}"/>
                </a:ext>
              </a:extLst>
            </p:cNvPr>
            <p:cNvSpPr/>
            <p:nvPr/>
          </p:nvSpPr>
          <p:spPr>
            <a:xfrm>
              <a:off x="876570" y="1150984"/>
              <a:ext cx="8272755" cy="2158121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35404-0618-CDE2-3EF6-A76B4DAB22E4}"/>
                </a:ext>
              </a:extLst>
            </p:cNvPr>
            <p:cNvSpPr txBox="1"/>
            <p:nvPr/>
          </p:nvSpPr>
          <p:spPr>
            <a:xfrm>
              <a:off x="876570" y="1181078"/>
              <a:ext cx="7822614" cy="1555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흰색 배경 사진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스캔본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(E-MAIL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제출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E-VISA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스캔본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(E-MAIL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제출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입국간 여권내 발급받은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STAMP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및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BORDER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스캔본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제출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(E-MAIL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제출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영문 졸업증명서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공증본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직접 제출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영문 성적증명서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공증본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직접 제출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</p:txBody>
        </p:sp>
      </p:grpSp>
      <p:sp>
        <p:nvSpPr>
          <p:cNvPr id="16" name="Text Box 57">
            <a:extLst>
              <a:ext uri="{FF2B5EF4-FFF2-40B4-BE49-F238E27FC236}">
                <a16:creationId xmlns:a16="http://schemas.microsoft.com/office/drawing/2014/main" id="{4EB0561F-6950-644E-3FD9-215F8DBF020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7127" y="2746776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예시</a:t>
            </a:r>
            <a:r>
              <a:rPr lang="en-US" altLang="ko-KR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발급 </a:t>
            </a: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STAMP </a:t>
            </a: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BORDER NO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BED59-94C3-4164-DDC5-713CD652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11" y="3045961"/>
            <a:ext cx="3657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0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4. </a:t>
            </a:r>
            <a:r>
              <a:rPr lang="ko-KR" altLang="en-US" sz="20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발급 세부 절차 안내</a:t>
            </a:r>
            <a:endParaRPr lang="en-US" altLang="ko-KR" sz="20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Medical Test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진행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7FAA1-F003-2196-88F7-D95B5D3BA0EE}"/>
              </a:ext>
            </a:extLst>
          </p:cNvPr>
          <p:cNvGrpSpPr/>
          <p:nvPr/>
        </p:nvGrpSpPr>
        <p:grpSpPr>
          <a:xfrm>
            <a:off x="816622" y="1097765"/>
            <a:ext cx="8272755" cy="3123845"/>
            <a:chOff x="876570" y="1150984"/>
            <a:chExt cx="8272755" cy="239308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0C7980-C2BD-68B3-E74F-DB1D7BC7AF81}"/>
                </a:ext>
              </a:extLst>
            </p:cNvPr>
            <p:cNvSpPr/>
            <p:nvPr/>
          </p:nvSpPr>
          <p:spPr>
            <a:xfrm>
              <a:off x="876570" y="1150984"/>
              <a:ext cx="8272755" cy="2158121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35404-0618-CDE2-3EF6-A76B4DAB22E4}"/>
                </a:ext>
              </a:extLst>
            </p:cNvPr>
            <p:cNvSpPr txBox="1"/>
            <p:nvPr/>
          </p:nvSpPr>
          <p:spPr>
            <a:xfrm>
              <a:off x="876570" y="1181077"/>
              <a:ext cx="7822614" cy="2362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노무파트 담당자와 일정 조율 후 메디컬 테스트 진행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도착 후 드라이버가 인솔예정이나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아래 담당자 연락처 미리 확인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</a:t>
              </a:r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Jubail Medicare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Complex</a:t>
              </a: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-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  <a:hlinkClick r:id="rId2"/>
                </a:rPr>
                <a:t>https://maps.app.goo.gl/JkW6ULXvf17utYT56</a:t>
              </a:r>
              <a:endParaRPr lang="en-US" altLang="ko-KR" sz="1400" kern="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- </a:t>
              </a:r>
              <a:r>
                <a:rPr lang="ko-KR" altLang="en-US" sz="1400" b="1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준비물 </a:t>
              </a:r>
              <a:r>
                <a:rPr lang="en-US" altLang="ko-KR" sz="1400" b="1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1400" b="1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 </a:t>
              </a:r>
              <a:r>
                <a:rPr lang="en-US" altLang="ko-KR" sz="1400" b="1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1400" b="1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장</a:t>
              </a:r>
              <a:r>
                <a:rPr lang="en-US" altLang="ko-KR" sz="1400" b="1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400" b="1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흰색 배경</a:t>
              </a:r>
              <a:r>
                <a:rPr lang="en-US" altLang="ko-KR" sz="1400" b="1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), </a:t>
              </a:r>
              <a:r>
                <a:rPr lang="ko-KR" altLang="en-US" sz="1400" b="1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여권 원본</a:t>
              </a:r>
              <a:endParaRPr lang="en-US" altLang="ko-KR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- 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업체 담당자 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Shemeer (+966 050 093 5622) </a:t>
              </a: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- 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업무 시간 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평일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08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 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~12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16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 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~ 20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endParaRPr lang="en-US" altLang="ko-KR" sz="1400" kern="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- 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수검 항목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: 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채혈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X-Ray, 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소변검사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등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상황에 따라 유동적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- 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수검 시간 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약 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</a:t>
              </a: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분</a:t>
              </a:r>
              <a:endParaRPr lang="en-US" altLang="ko-KR" sz="1400" kern="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6" name="Text Box 57">
            <a:extLst>
              <a:ext uri="{FF2B5EF4-FFF2-40B4-BE49-F238E27FC236}">
                <a16:creationId xmlns:a16="http://schemas.microsoft.com/office/drawing/2014/main" id="{4EB0561F-6950-644E-3FD9-215F8DBF020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90053" y="6158370"/>
            <a:ext cx="3177086" cy="29918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400" b="1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건물 전경</a:t>
            </a:r>
            <a:endParaRPr lang="ko-KR" altLang="en-US" sz="1300" b="1" kern="0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E82E81-250C-4FA8-F976-239BB1DB8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82"/>
          <a:stretch/>
        </p:blipFill>
        <p:spPr>
          <a:xfrm>
            <a:off x="6437506" y="4028475"/>
            <a:ext cx="2482181" cy="20131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1220BB-79E9-851F-F173-C112033BC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6" b="11224"/>
          <a:stretch/>
        </p:blipFill>
        <p:spPr>
          <a:xfrm>
            <a:off x="1153757" y="3981076"/>
            <a:ext cx="2610771" cy="2158110"/>
          </a:xfrm>
          <a:prstGeom prst="rect">
            <a:avLst/>
          </a:prstGeom>
        </p:spPr>
      </p:pic>
      <p:sp>
        <p:nvSpPr>
          <p:cNvPr id="12" name="Text Box 57">
            <a:extLst>
              <a:ext uri="{FF2B5EF4-FFF2-40B4-BE49-F238E27FC236}">
                <a16:creationId xmlns:a16="http://schemas.microsoft.com/office/drawing/2014/main" id="{7AE43838-5719-0F34-1CF2-F7835FD4CE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70599" y="6158370"/>
            <a:ext cx="3177086" cy="28456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진료소 위치</a:t>
            </a:r>
          </a:p>
        </p:txBody>
      </p:sp>
    </p:spTree>
    <p:extLst>
      <p:ext uri="{BB962C8B-B14F-4D97-AF65-F5344CB8AC3E}">
        <p14:creationId xmlns:p14="http://schemas.microsoft.com/office/powerpoint/2010/main" val="315794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4. </a:t>
            </a:r>
            <a:r>
              <a:rPr lang="ko-KR" altLang="en-US" sz="20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발급 세부 절차 안내</a:t>
            </a:r>
            <a:endParaRPr lang="en-US" altLang="ko-KR" sz="20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Medical Insurance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7FAA1-F003-2196-88F7-D95B5D3BA0EE}"/>
              </a:ext>
            </a:extLst>
          </p:cNvPr>
          <p:cNvGrpSpPr/>
          <p:nvPr/>
        </p:nvGrpSpPr>
        <p:grpSpPr>
          <a:xfrm>
            <a:off x="816622" y="1097765"/>
            <a:ext cx="8272755" cy="772600"/>
            <a:chOff x="876570" y="1150984"/>
            <a:chExt cx="8272755" cy="21581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0C7980-C2BD-68B3-E74F-DB1D7BC7AF81}"/>
                </a:ext>
              </a:extLst>
            </p:cNvPr>
            <p:cNvSpPr/>
            <p:nvPr/>
          </p:nvSpPr>
          <p:spPr>
            <a:xfrm>
              <a:off x="876570" y="1150984"/>
              <a:ext cx="8272755" cy="2158121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35404-0618-CDE2-3EF6-A76B4DAB22E4}"/>
                </a:ext>
              </a:extLst>
            </p:cNvPr>
            <p:cNvSpPr txBox="1"/>
            <p:nvPr/>
          </p:nvSpPr>
          <p:spPr>
            <a:xfrm>
              <a:off x="876570" y="1181076"/>
              <a:ext cx="7822614" cy="178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노무파트 담당자가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Medical Insurance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증빙자료 전달 예정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별도 수행절차 없음</a:t>
              </a: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480A294D-BFCA-F98E-8A9E-0DA3BFDE0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35" y="1990260"/>
            <a:ext cx="7073805" cy="3844821"/>
          </a:xfrm>
          <a:prstGeom prst="rect">
            <a:avLst/>
          </a:prstGeom>
        </p:spPr>
      </p:pic>
      <p:sp>
        <p:nvSpPr>
          <p:cNvPr id="6" name="Text Box 57">
            <a:extLst>
              <a:ext uri="{FF2B5EF4-FFF2-40B4-BE49-F238E27FC236}">
                <a16:creationId xmlns:a16="http://schemas.microsoft.com/office/drawing/2014/main" id="{333D60CD-2B94-4AB2-F72F-7FE5E845B9C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484351" y="6155221"/>
            <a:ext cx="3177086" cy="28456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90000" bIns="4680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0" hangingPunct="1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증빙 자료</a:t>
            </a:r>
          </a:p>
        </p:txBody>
      </p:sp>
    </p:spTree>
    <p:extLst>
      <p:ext uri="{BB962C8B-B14F-4D97-AF65-F5344CB8AC3E}">
        <p14:creationId xmlns:p14="http://schemas.microsoft.com/office/powerpoint/2010/main" val="165163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8FA23C49-B120-1FBF-5943-7807C5EF8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200" y="131287"/>
            <a:ext cx="4795800" cy="428700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4. </a:t>
            </a:r>
            <a:r>
              <a:rPr lang="ko-KR" altLang="en-US" sz="2000" b="1" dirty="0" err="1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이까마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(IQAMA)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발급 세부 절차 안내</a:t>
            </a:r>
            <a:endParaRPr lang="en-US" altLang="ko-KR" sz="2000" b="1" dirty="0">
              <a:solidFill>
                <a:sysClr val="windowText" lastClr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89356-EBBF-7567-793E-FE1044208335}"/>
              </a:ext>
            </a:extLst>
          </p:cNvPr>
          <p:cNvSpPr txBox="1"/>
          <p:nvPr/>
        </p:nvSpPr>
        <p:spPr>
          <a:xfrm>
            <a:off x="451127" y="786058"/>
            <a:ext cx="216000" cy="2160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C5FB2-63C5-4ED2-3941-560666D1C7C0}"/>
              </a:ext>
            </a:extLst>
          </p:cNvPr>
          <p:cNvSpPr txBox="1"/>
          <p:nvPr/>
        </p:nvSpPr>
        <p:spPr>
          <a:xfrm>
            <a:off x="771531" y="754591"/>
            <a:ext cx="430136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SCE </a:t>
            </a:r>
            <a:r>
              <a: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등록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7FAA1-F003-2196-88F7-D95B5D3BA0EE}"/>
              </a:ext>
            </a:extLst>
          </p:cNvPr>
          <p:cNvGrpSpPr/>
          <p:nvPr/>
        </p:nvGrpSpPr>
        <p:grpSpPr>
          <a:xfrm>
            <a:off x="816622" y="1097765"/>
            <a:ext cx="8272755" cy="1566136"/>
            <a:chOff x="876570" y="1150984"/>
            <a:chExt cx="8272755" cy="46218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0C7980-C2BD-68B3-E74F-DB1D7BC7AF81}"/>
                </a:ext>
              </a:extLst>
            </p:cNvPr>
            <p:cNvSpPr/>
            <p:nvPr/>
          </p:nvSpPr>
          <p:spPr>
            <a:xfrm>
              <a:off x="876570" y="1150984"/>
              <a:ext cx="8272755" cy="3695296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35404-0618-CDE2-3EF6-A76B4DAB22E4}"/>
                </a:ext>
              </a:extLst>
            </p:cNvPr>
            <p:cNvSpPr txBox="1"/>
            <p:nvPr/>
          </p:nvSpPr>
          <p:spPr>
            <a:xfrm>
              <a:off x="876570" y="1181076"/>
              <a:ext cx="7822614" cy="4591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SCE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등록 위하여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아래 자료 노무파트로 이메일 제출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- 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개인 이메일 주소 </a:t>
              </a:r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회사 메일 사용 불가</a:t>
              </a:r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- 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현지 연락처</a:t>
              </a:r>
              <a:endPara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- 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 </a:t>
              </a:r>
              <a:r>
                <a:rPr lang="ko-KR" altLang="en-US" sz="1400" b="1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스캔본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(JPEG </a:t>
              </a:r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확장자</a:t>
              </a:r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72E27351-78BD-8361-6EB2-DAAD839EDCAA}"/>
              </a:ext>
            </a:extLst>
          </p:cNvPr>
          <p:cNvSpPr/>
          <p:nvPr/>
        </p:nvSpPr>
        <p:spPr>
          <a:xfrm>
            <a:off x="4712197" y="2407564"/>
            <a:ext cx="719370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F2ED9D-9D6C-403E-19F8-92ACF47AB923}"/>
              </a:ext>
            </a:extLst>
          </p:cNvPr>
          <p:cNvGrpSpPr/>
          <p:nvPr/>
        </p:nvGrpSpPr>
        <p:grpSpPr>
          <a:xfrm>
            <a:off x="816622" y="2820878"/>
            <a:ext cx="8272755" cy="901715"/>
            <a:chOff x="876570" y="1150984"/>
            <a:chExt cx="8272755" cy="369529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152FBC-7340-4440-7FA4-F89EEF3E8172}"/>
                </a:ext>
              </a:extLst>
            </p:cNvPr>
            <p:cNvSpPr/>
            <p:nvPr/>
          </p:nvSpPr>
          <p:spPr>
            <a:xfrm>
              <a:off x="876570" y="1150984"/>
              <a:ext cx="8272755" cy="3695296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3894E2-49FD-A503-E57E-0CAA334D253C}"/>
                </a:ext>
              </a:extLst>
            </p:cNvPr>
            <p:cNvSpPr txBox="1"/>
            <p:nvPr/>
          </p:nvSpPr>
          <p:spPr>
            <a:xfrm>
              <a:off x="876570" y="1181076"/>
              <a:ext cx="7822614" cy="2787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SCE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회원가입을 위하여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현지 연락처로 인증번호 문자 발송예정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문자 받으면 담당자에게 인증번호 제출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34B5EB-F282-150D-B9D9-0419419D4A7B}"/>
              </a:ext>
            </a:extLst>
          </p:cNvPr>
          <p:cNvSpPr txBox="1"/>
          <p:nvPr/>
        </p:nvSpPr>
        <p:spPr>
          <a:xfrm>
            <a:off x="996465" y="3421735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문자 받기 전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미리 연락 예정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4138A6A-3C8B-4EB7-5F7B-BA89D01498CB}"/>
              </a:ext>
            </a:extLst>
          </p:cNvPr>
          <p:cNvSpPr/>
          <p:nvPr/>
        </p:nvSpPr>
        <p:spPr>
          <a:xfrm>
            <a:off x="4712197" y="3788685"/>
            <a:ext cx="719370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09B9FF-F06B-8B9D-AD48-0428E7A17700}"/>
              </a:ext>
            </a:extLst>
          </p:cNvPr>
          <p:cNvGrpSpPr/>
          <p:nvPr/>
        </p:nvGrpSpPr>
        <p:grpSpPr>
          <a:xfrm>
            <a:off x="816622" y="4201942"/>
            <a:ext cx="8272755" cy="544311"/>
            <a:chOff x="876570" y="1150984"/>
            <a:chExt cx="8272755" cy="36952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EDD088-F713-38D5-C8A4-212992FDD669}"/>
                </a:ext>
              </a:extLst>
            </p:cNvPr>
            <p:cNvSpPr/>
            <p:nvPr/>
          </p:nvSpPr>
          <p:spPr>
            <a:xfrm>
              <a:off x="876570" y="1150984"/>
              <a:ext cx="8272755" cy="3695296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534B40-9402-E64B-CFDB-BCC6D3797AF8}"/>
                </a:ext>
              </a:extLst>
            </p:cNvPr>
            <p:cNvSpPr txBox="1"/>
            <p:nvPr/>
          </p:nvSpPr>
          <p:spPr>
            <a:xfrm>
              <a:off x="876570" y="1181076"/>
              <a:ext cx="7822614" cy="2617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SCE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등록비용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500 SAR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제출 문자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메일 받으면 노무파트에 전달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노무파트 결제 예정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58CC200-0F8C-29A4-BD11-4CE018864F50}"/>
              </a:ext>
            </a:extLst>
          </p:cNvPr>
          <p:cNvSpPr txBox="1"/>
          <p:nvPr/>
        </p:nvSpPr>
        <p:spPr>
          <a:xfrm>
            <a:off x="996465" y="4466109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최대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소요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5C0FEFF6-CE11-564F-D2EE-F808F6251A1F}"/>
              </a:ext>
            </a:extLst>
          </p:cNvPr>
          <p:cNvSpPr/>
          <p:nvPr/>
        </p:nvSpPr>
        <p:spPr>
          <a:xfrm>
            <a:off x="4712197" y="4799825"/>
            <a:ext cx="719370" cy="359685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/>
            <a:endParaRPr lang="ko-KR" altLang="en-US" sz="1200" kern="0" dirty="0">
              <a:solidFill>
                <a:schemeClr val="tx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27F2A9-967F-F980-73C4-C016038AB8DB}"/>
              </a:ext>
            </a:extLst>
          </p:cNvPr>
          <p:cNvGrpSpPr/>
          <p:nvPr/>
        </p:nvGrpSpPr>
        <p:grpSpPr>
          <a:xfrm>
            <a:off x="816622" y="5230715"/>
            <a:ext cx="8272755" cy="643198"/>
            <a:chOff x="876570" y="1150984"/>
            <a:chExt cx="8272755" cy="436663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2A11B69-E645-0279-E81F-D710E4E2FE07}"/>
                </a:ext>
              </a:extLst>
            </p:cNvPr>
            <p:cNvSpPr/>
            <p:nvPr/>
          </p:nvSpPr>
          <p:spPr>
            <a:xfrm>
              <a:off x="876570" y="1150984"/>
              <a:ext cx="8272755" cy="3695296"/>
            </a:xfrm>
            <a:prstGeom prst="rect">
              <a:avLst/>
            </a:prstGeom>
            <a:pattFill prst="pct5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/>
              <a:endParaRPr lang="ko-KR" altLang="en-US" sz="1200" kern="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4FF064-A755-163D-5140-CBD92ECCD02A}"/>
                </a:ext>
              </a:extLst>
            </p:cNvPr>
            <p:cNvSpPr txBox="1"/>
            <p:nvPr/>
          </p:nvSpPr>
          <p:spPr>
            <a:xfrm>
              <a:off x="876570" y="1181079"/>
              <a:ext cx="7822614" cy="433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SCE </a:t>
              </a:r>
              <a:r>
                <a:rPr lang="ko-KR" altLang="en-US" sz="14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맴버쉽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비용 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250 SAR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제출 문자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메일 받으면 노무파트에 전달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노무파트 결제 예정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latinLnBrk="0">
                <a:lnSpc>
                  <a:spcPct val="13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400" kern="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19252D1-5FB7-EBC9-39B9-ECA70A82406B}"/>
              </a:ext>
            </a:extLst>
          </p:cNvPr>
          <p:cNvSpPr txBox="1"/>
          <p:nvPr/>
        </p:nvSpPr>
        <p:spPr>
          <a:xfrm>
            <a:off x="996465" y="5505254"/>
            <a:ext cx="4304856" cy="247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최대 </a:t>
            </a:r>
            <a:r>
              <a:rPr lang="en-US" altLang="ko-KR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ko-KR" altLang="en-US" sz="900" kern="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소요</a:t>
            </a:r>
          </a:p>
        </p:txBody>
      </p:sp>
    </p:spTree>
    <p:extLst>
      <p:ext uri="{BB962C8B-B14F-4D97-AF65-F5344CB8AC3E}">
        <p14:creationId xmlns:p14="http://schemas.microsoft.com/office/powerpoint/2010/main" val="126002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bg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fontAlgn="base" latinLnBrk="0">
          <a:defRPr sz="1200" kern="0" dirty="0" smtClean="0">
            <a:solidFill>
              <a:schemeClr val="tx1"/>
            </a:solidFill>
            <a:latin typeface="Arial" panose="020B0604020202020204" pitchFamily="34" charset="0"/>
            <a:ea typeface="맑은 고딕" panose="020B0503020000020004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fontAlgn="base" latinLnBrk="0">
          <a:defRPr sz="1200" kern="0" dirty="0" smtClean="0">
            <a:latin typeface="Arial" panose="020B0604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11ee6e5-21a0-48c4-8af4-6cc1347f763e}" enabled="1" method="Standard" siteId="{a27ddcc1-bea5-4183-aa29-fd96d7612a1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32188</TotalTime>
  <Words>1334</Words>
  <Application>Microsoft Office PowerPoint</Application>
  <PresentationFormat>A4 용지(210x297mm)</PresentationFormat>
  <Paragraphs>243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Hyundai M Hinted</vt:lpstr>
      <vt:lpstr>맑은 고딕</vt:lpstr>
      <vt:lpstr>함초롬돋움</vt:lpstr>
      <vt:lpstr>현대하모니 B</vt:lpstr>
      <vt:lpstr>현대하모니 L</vt:lpstr>
      <vt:lpstr>현대하모니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HEC</dc:creator>
  <cp:lastModifiedBy>이호수(LEE HOSOO) 매니저</cp:lastModifiedBy>
  <cp:revision>3018</cp:revision>
  <cp:lastPrinted>2017-01-03T07:35:23Z</cp:lastPrinted>
  <dcterms:created xsi:type="dcterms:W3CDTF">2011-04-21T04:31:05Z</dcterms:created>
  <dcterms:modified xsi:type="dcterms:W3CDTF">2024-09-22T08:43:42Z</dcterms:modified>
</cp:coreProperties>
</file>